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60" d="100"/>
          <a:sy n="60" d="100"/>
        </p:scale>
        <p:origin x="1005" y="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1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1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8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4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4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3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6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1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E12CF-64AB-4361-A7C5-DCCDE4704C80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29695-3BD3-479C-B61E-A42226E0A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2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"/>
                <a:ext cx="8229600" cy="6400800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12800" b="1" dirty="0"/>
                  <a:t>Part </a:t>
                </a:r>
                <a:r>
                  <a:rPr lang="en-US" sz="12800" b="1" dirty="0" smtClean="0"/>
                  <a:t>III </a:t>
                </a:r>
                <a:r>
                  <a:rPr lang="en-US" sz="12800" b="1" dirty="0"/>
                  <a:t>– </a:t>
                </a:r>
                <a:r>
                  <a:rPr lang="en-US" sz="12800" b="1" dirty="0" smtClean="0"/>
                  <a:t>MDOF Systems</a:t>
                </a:r>
                <a:endParaRPr lang="en-US" sz="12800" b="1" dirty="0"/>
              </a:p>
              <a:p>
                <a:pPr marL="0" indent="0">
                  <a:buNone/>
                </a:pPr>
                <a:r>
                  <a:rPr lang="en-US" sz="11200" b="1" dirty="0"/>
                  <a:t>3</a:t>
                </a:r>
                <a:r>
                  <a:rPr lang="en-US" sz="11200" b="1" dirty="0" smtClean="0"/>
                  <a:t>.1 Math model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sz="9600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acc>
                      <m:accPr>
                        <m:chr m:val="̈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acc>
                    <m:r>
                      <a:rPr lang="en-US" sz="9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acc>
                      <m:accPr>
                        <m:chr m:val="̇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acc>
                    <m:r>
                      <a:rPr lang="en-US" sz="9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acc>
                      <m:accPr>
                        <m:chr m:val="̅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9600" dirty="0"/>
                  <a:t>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endParaRPr lang="en-US" sz="9600" dirty="0"/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1200" b="1" dirty="0"/>
                  <a:t>	</a:t>
                </a:r>
                <a:r>
                  <a:rPr lang="en-US" sz="11200" i="1" dirty="0" smtClean="0"/>
                  <a:t>Examples and </a:t>
                </a:r>
                <a:r>
                  <a:rPr lang="en-US" sz="11200" i="1" dirty="0" err="1" smtClean="0"/>
                  <a:t>hw</a:t>
                </a:r>
                <a:r>
                  <a:rPr lang="en-US" sz="11200" i="1" dirty="0" smtClean="0"/>
                  <a:t> 10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1200" b="1" dirty="0" smtClean="0"/>
                  <a:t>3.2 Natural frequencies and mode shapes</a:t>
                </a:r>
              </a:p>
              <a:p>
                <a:pPr marL="0" indent="0">
                  <a:buNone/>
                </a:pPr>
                <a:endParaRPr lang="en-US" sz="11200" b="1" dirty="0"/>
              </a:p>
              <a:p>
                <a:pPr marL="0" indent="0">
                  <a:buNone/>
                </a:pPr>
                <a:endParaRPr lang="en-US" sz="11200" b="1" dirty="0" smtClean="0"/>
              </a:p>
              <a:p>
                <a:pPr marL="0" indent="0">
                  <a:buNone/>
                </a:pPr>
                <a:endParaRPr lang="en-US" sz="11200" b="1" dirty="0" smtClean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11200" b="1" dirty="0" smtClean="0"/>
                  <a:t>	</a:t>
                </a:r>
                <a:r>
                  <a:rPr lang="en-US" sz="11200" i="1" dirty="0" smtClean="0"/>
                  <a:t>Examples and </a:t>
                </a:r>
                <a:r>
                  <a:rPr lang="en-US" sz="11200" i="1" dirty="0" err="1" smtClean="0"/>
                  <a:t>hw</a:t>
                </a:r>
                <a:r>
                  <a:rPr lang="en-US" sz="11200" i="1" dirty="0" smtClean="0"/>
                  <a:t> 11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11200" b="1" dirty="0" smtClean="0"/>
                  <a:t>3.3 Harmonic vibration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11200" dirty="0" smtClean="0"/>
                  <a:t>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acc>
                      <m:accPr>
                        <m:chr m:val="̈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acc>
                    <m:r>
                      <a:rPr lang="en-US" sz="9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acc>
                      <m:accPr>
                        <m:chr m:val="̇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acc>
                    <m:r>
                      <a:rPr lang="en-US" sz="9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acc>
                      <m:accPr>
                        <m:chr m:val="̅"/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96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func>
                      <m:funcPr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9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en-US" sz="9600" i="1">
                        <a:latin typeface="Cambria Math" panose="02040503050406030204" pitchFamily="18" charset="0"/>
                      </a:rPr>
                      <m:t>==&gt;</m:t>
                    </m:r>
                    <m:sSub>
                      <m:sSubPr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9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9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p>
                      <m:sSupPr>
                        <m:ctrlPr>
                          <a:rPr lang="en-US" sz="9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sz="96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9600" b="1" dirty="0" smtClean="0"/>
              </a:p>
              <a:p>
                <a:pPr marL="0" indent="0">
                  <a:buNone/>
                </a:pPr>
                <a:endParaRPr lang="en-US" sz="11200" b="1" dirty="0" smtClean="0"/>
              </a:p>
              <a:p>
                <a:pPr marL="0" indent="0">
                  <a:spcBef>
                    <a:spcPts val="3000"/>
                  </a:spcBef>
                  <a:buNone/>
                </a:pPr>
                <a:r>
                  <a:rPr lang="en-US" sz="11200" b="1" i="1" dirty="0"/>
                  <a:t>	</a:t>
                </a:r>
                <a:r>
                  <a:rPr lang="en-US" sz="11200" i="1" dirty="0" smtClean="0"/>
                  <a:t>Examples, notes “Damped 2DOF” and hw12</a:t>
                </a:r>
                <a:endParaRPr lang="en-US" sz="11200" i="1" dirty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endParaRPr lang="en-US" sz="2800" i="1" dirty="0"/>
              </a:p>
              <a:p>
                <a:pPr marL="0" indent="0">
                  <a:buNone/>
                </a:pPr>
                <a:r>
                  <a:rPr lang="en-US" sz="2800" dirty="0" smtClean="0"/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"/>
                <a:ext cx="8229600" cy="6400800"/>
              </a:xfrm>
              <a:blipFill>
                <a:blip r:embed="rId3"/>
                <a:stretch>
                  <a:fillRect l="-1852" t="-2571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254896"/>
              </p:ext>
            </p:extLst>
          </p:nvPr>
        </p:nvGraphicFramePr>
        <p:xfrm>
          <a:off x="4733925" y="5639471"/>
          <a:ext cx="1285875" cy="38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4" imgW="672808" imgH="203112" progId="Equation.3">
                  <p:embed/>
                </p:oleObj>
              </mc:Choice>
              <mc:Fallback>
                <p:oleObj name="Equation" r:id="rId4" imgW="672808" imgH="203112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639471"/>
                        <a:ext cx="1285875" cy="380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442936"/>
              </p:ext>
            </p:extLst>
          </p:nvPr>
        </p:nvGraphicFramePr>
        <p:xfrm>
          <a:off x="1676400" y="5583795"/>
          <a:ext cx="2743200" cy="436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6" imgW="1435100" imgH="228600" progId="Equation.3">
                  <p:embed/>
                </p:oleObj>
              </mc:Choice>
              <mc:Fallback>
                <p:oleObj name="Equation" r:id="rId6" imgW="1435100" imgH="228600" progId="Equation.3">
                  <p:embed/>
                  <p:pic>
                    <p:nvPicPr>
                      <p:cNvPr id="0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583795"/>
                        <a:ext cx="2743200" cy="4360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33400" y="2743200"/>
                <a:ext cx="4572000" cy="115743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</m:d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𝐷𝑒𝑡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743200"/>
                <a:ext cx="4572000" cy="1157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46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/>
              <a:t>Part IV </a:t>
            </a:r>
            <a:r>
              <a:rPr lang="en-US" sz="12800" b="1" dirty="0" smtClean="0"/>
              <a:t>– Vibration </a:t>
            </a:r>
            <a:r>
              <a:rPr lang="en-US" sz="12800" b="1" dirty="0" smtClean="0"/>
              <a:t>Reduction</a:t>
            </a:r>
            <a:endParaRPr lang="en-US" sz="12800" b="1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11200" b="1" dirty="0"/>
              <a:t>4</a:t>
            </a:r>
            <a:r>
              <a:rPr lang="en-US" sz="11200" b="1" dirty="0" smtClean="0"/>
              <a:t>.1 Vibration isolation</a:t>
            </a:r>
          </a:p>
          <a:p>
            <a:pPr marL="0" indent="0">
              <a:buNone/>
            </a:pPr>
            <a:endParaRPr lang="en-US" sz="11200" b="1" dirty="0"/>
          </a:p>
          <a:p>
            <a:pPr marL="0" indent="0">
              <a:lnSpc>
                <a:spcPct val="120000"/>
              </a:lnSpc>
              <a:spcBef>
                <a:spcPts val="4200"/>
              </a:spcBef>
              <a:buNone/>
            </a:pPr>
            <a:r>
              <a:rPr lang="en-US" sz="11200" i="1" dirty="0" smtClean="0"/>
              <a:t>	Notes, examples and hw13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11200" b="1" dirty="0" smtClean="0"/>
              <a:t>4.2 Vibration absorption</a:t>
            </a:r>
          </a:p>
          <a:p>
            <a:pPr marL="0" indent="0">
              <a:buNone/>
            </a:pPr>
            <a:endParaRPr lang="en-US" sz="11200" b="1" dirty="0"/>
          </a:p>
          <a:p>
            <a:pPr marL="0" indent="0">
              <a:buNone/>
            </a:pPr>
            <a:endParaRPr lang="en-US" sz="11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1200" b="1" dirty="0" smtClean="0"/>
              <a:t>	</a:t>
            </a:r>
            <a:r>
              <a:rPr lang="en-US" sz="11200" i="1" dirty="0" smtClean="0"/>
              <a:t>Notes, examples and </a:t>
            </a:r>
            <a:r>
              <a:rPr lang="en-US" sz="11200" i="1" dirty="0" err="1" smtClean="0"/>
              <a:t>hw</a:t>
            </a:r>
            <a:r>
              <a:rPr lang="en-US" sz="11200" i="1" dirty="0" smtClean="0"/>
              <a:t> 13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1200" b="1" dirty="0" smtClean="0"/>
              <a:t>4.3 Balancing of machines</a:t>
            </a:r>
          </a:p>
          <a:p>
            <a:pPr marL="0" indent="0">
              <a:buNone/>
            </a:pPr>
            <a:endParaRPr lang="en-US" sz="11200" b="1" dirty="0" smtClean="0"/>
          </a:p>
          <a:p>
            <a:pPr marL="0" indent="0">
              <a:buNone/>
            </a:pPr>
            <a:r>
              <a:rPr lang="en-US" sz="11200" b="1" dirty="0" smtClean="0"/>
              <a:t>	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en-US" sz="11200" b="1" i="1" dirty="0"/>
              <a:t>	</a:t>
            </a:r>
            <a:r>
              <a:rPr lang="en-US" sz="11200" i="1" dirty="0" smtClean="0"/>
              <a:t>Notes and example</a:t>
            </a:r>
            <a:r>
              <a:rPr lang="en-US" sz="2800" dirty="0" smtClean="0"/>
              <a:t>	</a:t>
            </a:r>
            <a:endParaRPr lang="en-US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204936"/>
              </p:ext>
            </p:extLst>
          </p:nvPr>
        </p:nvGraphicFramePr>
        <p:xfrm>
          <a:off x="1771650" y="1304925"/>
          <a:ext cx="249000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3" imgW="1727200" imgH="508000" progId="Equation.3">
                  <p:embed/>
                </p:oleObj>
              </mc:Choice>
              <mc:Fallback>
                <p:oleObj name="Equation" r:id="rId3" imgW="17272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1304925"/>
                        <a:ext cx="2490008" cy="752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79193"/>
              </p:ext>
            </p:extLst>
          </p:nvPr>
        </p:nvGraphicFramePr>
        <p:xfrm>
          <a:off x="4533899" y="1333500"/>
          <a:ext cx="2441331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Equation" r:id="rId5" imgW="1866900" imgH="482600" progId="Equation.3">
                  <p:embed/>
                </p:oleObj>
              </mc:Choice>
              <mc:Fallback>
                <p:oleObj name="Equation" r:id="rId5" imgW="18669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899" y="1333500"/>
                        <a:ext cx="2441331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317593"/>
              </p:ext>
            </p:extLst>
          </p:nvPr>
        </p:nvGraphicFramePr>
        <p:xfrm>
          <a:off x="1485900" y="3292475"/>
          <a:ext cx="9525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7" imgW="571252" imgH="444307" progId="Equation.3">
                  <p:embed/>
                </p:oleObj>
              </mc:Choice>
              <mc:Fallback>
                <p:oleObj name="Equation" r:id="rId7" imgW="571252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3292475"/>
                        <a:ext cx="952500" cy="74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140181"/>
              </p:ext>
            </p:extLst>
          </p:nvPr>
        </p:nvGraphicFramePr>
        <p:xfrm>
          <a:off x="2943225" y="3327869"/>
          <a:ext cx="1552575" cy="63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9" imgW="1091726" imgH="444307" progId="Equation.3">
                  <p:embed/>
                </p:oleObj>
              </mc:Choice>
              <mc:Fallback>
                <p:oleObj name="Equation" r:id="rId9" imgW="1091726" imgH="44430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3327869"/>
                        <a:ext cx="1552575" cy="6345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053080"/>
              </p:ext>
            </p:extLst>
          </p:nvPr>
        </p:nvGraphicFramePr>
        <p:xfrm>
          <a:off x="5064125" y="3392812"/>
          <a:ext cx="2251075" cy="41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11" imgW="1333440" imgH="241200" progId="Equation.3">
                  <p:embed/>
                </p:oleObj>
              </mc:Choice>
              <mc:Fallback>
                <p:oleObj name="Equation" r:id="rId11" imgW="1333440" imgH="241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3392812"/>
                        <a:ext cx="2251075" cy="41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842097"/>
              </p:ext>
            </p:extLst>
          </p:nvPr>
        </p:nvGraphicFramePr>
        <p:xfrm>
          <a:off x="1552575" y="5257800"/>
          <a:ext cx="1419225" cy="442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13" imgW="736600" imgH="228600" progId="Equation.3">
                  <p:embed/>
                </p:oleObj>
              </mc:Choice>
              <mc:Fallback>
                <p:oleObj name="Equation" r:id="rId13" imgW="7366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575" y="5257800"/>
                        <a:ext cx="1419225" cy="4423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987558"/>
              </p:ext>
            </p:extLst>
          </p:nvPr>
        </p:nvGraphicFramePr>
        <p:xfrm>
          <a:off x="6144491" y="5105400"/>
          <a:ext cx="231370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15" imgW="1587500" imgH="419100" progId="Equation.3">
                  <p:embed/>
                </p:oleObj>
              </mc:Choice>
              <mc:Fallback>
                <p:oleObj name="Equation" r:id="rId15" imgW="1587500" imgH="419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4491" y="5105400"/>
                        <a:ext cx="2313709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110971"/>
              </p:ext>
            </p:extLst>
          </p:nvPr>
        </p:nvGraphicFramePr>
        <p:xfrm>
          <a:off x="3225800" y="5257800"/>
          <a:ext cx="241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Equation" r:id="rId17" imgW="1447800" imgH="228600" progId="Equation.3">
                  <p:embed/>
                </p:oleObj>
              </mc:Choice>
              <mc:Fallback>
                <p:oleObj name="Equation" r:id="rId17" imgW="14478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257800"/>
                        <a:ext cx="2413000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751059"/>
              </p:ext>
            </p:extLst>
          </p:nvPr>
        </p:nvGraphicFramePr>
        <p:xfrm>
          <a:off x="1600200" y="5715000"/>
          <a:ext cx="182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Equation" r:id="rId19" imgW="1371600" imgH="457200" progId="Equation.3">
                  <p:embed/>
                </p:oleObj>
              </mc:Choice>
              <mc:Fallback>
                <p:oleObj name="Equation" r:id="rId19" imgW="1371600" imgH="457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15000"/>
                        <a:ext cx="18288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6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16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SimSun</vt:lpstr>
      <vt:lpstr>Arial</vt:lpstr>
      <vt:lpstr>Calibri</vt:lpstr>
      <vt:lpstr>Cambria Math</vt:lpstr>
      <vt:lpstr>Times New Roman</vt:lpstr>
      <vt:lpstr>Office Theme</vt:lpstr>
      <vt:lpstr>Equation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Liming Chang</dc:creator>
  <cp:lastModifiedBy>Liming Chang</cp:lastModifiedBy>
  <cp:revision>61</cp:revision>
  <cp:lastPrinted>2016-10-27T16:06:50Z</cp:lastPrinted>
  <dcterms:created xsi:type="dcterms:W3CDTF">2016-10-27T14:51:21Z</dcterms:created>
  <dcterms:modified xsi:type="dcterms:W3CDTF">2018-12-05T16:43:12Z</dcterms:modified>
</cp:coreProperties>
</file>