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96" d="100"/>
          <a:sy n="96" d="100"/>
        </p:scale>
        <p:origin x="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4F3A8-FF1B-49AF-888A-E633D2A739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51CA1D-241A-44C7-97B0-66980CB397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79672D-1590-43E2-A5B4-DD2DAF732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D47F-CCF5-47E6-9410-D0602300A627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6EFDD7-27C0-4D4B-A54C-9401A8AD8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40AED-3271-41A6-A0E5-9FB961387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240B9-B71C-4944-89A0-79734459E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261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30101-7BC6-43A7-97ED-BA8381D96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35E1F4-F68C-4FD3-A09C-586DB69C8F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CD428D-27EB-4BEF-AC52-470228969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D47F-CCF5-47E6-9410-D0602300A627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6BDA6E-733A-4E2E-A814-4696D400D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88D707-A21D-4133-91A7-77547F0FC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240B9-B71C-4944-89A0-79734459E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7D96C9-C01E-48E8-8A69-F33C847162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748238-3C30-4C41-91FE-1E6C33678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82C077-F65E-4F3A-B61F-EDAF3EB51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D47F-CCF5-47E6-9410-D0602300A627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8A8AE6-6028-45AF-878F-4E127DA39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1D00BD-7EA1-4C92-B581-AD87735A9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240B9-B71C-4944-89A0-79734459E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2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6B129-3C86-462E-BAEC-851E65DFC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632AC0-5159-43A2-A47B-C516601FE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2E468A-AE25-4144-903C-944C7B663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D47F-CCF5-47E6-9410-D0602300A627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9AE1DC-48EE-421A-9005-54FEBB3F4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781D6-1583-4363-B52C-CA3B2CC06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240B9-B71C-4944-89A0-79734459E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251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86015-F340-4124-BCCA-DCFDE01DA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657E44-DAAA-4AA8-B21F-D8D483CF7F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BA2387-4B40-4720-BF4B-F212F3D54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D47F-CCF5-47E6-9410-D0602300A627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EDBBE-7420-4D87-8E4F-E99B79E78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F3DCA-521A-46BA-B412-28C70F02B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240B9-B71C-4944-89A0-79734459E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641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9658C-45F2-4941-A16B-0905A87F6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0ADFF1-140E-40CB-B99D-962CC6DF79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C46B58-CBD3-4A86-BBDB-82E3A5B902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9EA763-221E-4F7F-8288-D54EFA54B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D47F-CCF5-47E6-9410-D0602300A627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74532E-5673-40F3-A9F3-0928C13E0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81CB06-5DEF-474F-8DBB-71C0B685F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240B9-B71C-4944-89A0-79734459E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370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CAAC9-EED9-4B75-9E8A-04C40BFC9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C43959-7013-4975-B15F-E3D9111F5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288042-D0D9-4697-B410-2D71CD1AFF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1102A8-6FB3-4E98-B839-A319F07103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037863-9627-4439-B298-1B7B2FF551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917591-6E44-4F1C-A6FF-6394B9D0F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D47F-CCF5-47E6-9410-D0602300A627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FA6ED8-8DD5-498A-8138-485032973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38D2D8-F9A8-4D86-97D4-94201BE75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240B9-B71C-4944-89A0-79734459E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619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1030F-F51E-459F-94B9-2E79C34A5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FDA142-1080-41BA-A327-9C23F1FFE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D47F-CCF5-47E6-9410-D0602300A627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895567-A530-409A-A093-73CD4D21F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1BE82E-E73D-4A5B-93EF-49E7CDC98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240B9-B71C-4944-89A0-79734459E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419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2F4A5E-150A-4308-BEC6-C0A49A3AD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D47F-CCF5-47E6-9410-D0602300A627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30CCC2-6932-4614-9437-DEC68E1B4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72886C-998D-47FC-9377-8CC29E2DA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240B9-B71C-4944-89A0-79734459E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453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FE778-FF7A-42AA-99A7-84AE8E1E2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0F41B-E87B-46B7-9A1A-3B2D08C054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FADAF5-C957-4C47-8818-1198480988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A05767-D101-4998-8934-D3F5E5E96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D47F-CCF5-47E6-9410-D0602300A627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9435CF-2888-4C91-AAC3-CC052F76D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A16CF6-EBB1-4523-B933-5914CE275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240B9-B71C-4944-89A0-79734459E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854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50C9B-006E-414C-B499-E002ECFD2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37ECFD-881B-4998-BC6E-FD7F3C1D2C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DC9D7F-6CC9-4BDC-9AF7-18C04FB0D1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0E9C86-C365-4C27-8F9A-A6AB72AC2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D47F-CCF5-47E6-9410-D0602300A627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DBAB6C-1118-4A57-8F6D-599AA396F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288CE3-13CE-4723-B281-BC5221C85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240B9-B71C-4944-89A0-79734459E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223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71495B-E2B4-463E-819B-47CE3487D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B3FE99-E66E-468D-B9B1-C1A51BB853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FFD8AE-6611-48F2-9060-18ABBE0C35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ED47F-CCF5-47E6-9410-D0602300A627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3CF45C-0FB9-42BB-9503-E2B496A8D7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AA396-BB53-46A9-935E-99C96C96F0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240B9-B71C-4944-89A0-79734459E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739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YJ5FjVOvkB0" TargetMode="External"/><Relationship Id="rId3" Type="http://schemas.openxmlformats.org/officeDocument/2006/relationships/hyperlink" Target="https://www.youtube.com/watch?v=_euSBRxffpI" TargetMode="External"/><Relationship Id="rId7" Type="http://schemas.openxmlformats.org/officeDocument/2006/relationships/hyperlink" Target="http://authors.library.caltech.edu/21303/1/251_Zukoski_EE_1978.pdf" TargetMode="External"/><Relationship Id="rId2" Type="http://schemas.openxmlformats.org/officeDocument/2006/relationships/hyperlink" Target="https://www.youtube.com/watch?v=BQIYAJvzNxY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resolver.caltech.edu/CaltechAUTHORS:20101210-141234875" TargetMode="External"/><Relationship Id="rId11" Type="http://schemas.openxmlformats.org/officeDocument/2006/relationships/hyperlink" Target="https://www.grc.nasa.gov/WWW/K-12/airplane/mflchk.html" TargetMode="External"/><Relationship Id="rId5" Type="http://schemas.openxmlformats.org/officeDocument/2006/relationships/hyperlink" Target="https://www.youtube.com/watch?v=1kqWnxFR6_w" TargetMode="External"/><Relationship Id="rId10" Type="http://schemas.openxmlformats.org/officeDocument/2006/relationships/hyperlink" Target="https://www.youtube.com/watch?annotation_id=annotation_1904835799&amp;feature=iv&amp;src_vid=F3ao5SCedIk&amp;v=81ofbypM2aI" TargetMode="External"/><Relationship Id="rId4" Type="http://schemas.openxmlformats.org/officeDocument/2006/relationships/hyperlink" Target="https://www.youtube.com/watch?v=wJOyDblicaY" TargetMode="External"/><Relationship Id="rId9" Type="http://schemas.openxmlformats.org/officeDocument/2006/relationships/hyperlink" Target="https://youtu.be/F3ao5SCedI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E5F97D2-EB57-44B4-9EA5-0CEABD4A625C}"/>
              </a:ext>
            </a:extLst>
          </p:cNvPr>
          <p:cNvSpPr txBox="1"/>
          <p:nvPr/>
        </p:nvSpPr>
        <p:spPr>
          <a:xfrm>
            <a:off x="2064567" y="547157"/>
            <a:ext cx="72955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URLs for the Afterburner Lecture: ME 420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5E70563-2ABF-49A1-BFFD-D9C5B45C3545}"/>
              </a:ext>
            </a:extLst>
          </p:cNvPr>
          <p:cNvSpPr txBox="1"/>
          <p:nvPr/>
        </p:nvSpPr>
        <p:spPr>
          <a:xfrm>
            <a:off x="2546740" y="1233533"/>
            <a:ext cx="718883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Jets Taking Off from the Deck of an Aircraft Carrier</a:t>
            </a:r>
            <a:endParaRPr lang="en-US" sz="1600" dirty="0">
              <a:solidFill>
                <a:srgbClr val="0000CC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u="sng" dirty="0">
                <a:solidFill>
                  <a:srgbClr val="0000CC"/>
                </a:solidFill>
                <a:latin typeface="Calibri" panose="020F0502020204030204" pitchFamily="34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https://www.youtube.com/watch?v=BQIYAJvzNxY</a:t>
            </a:r>
            <a:r>
              <a:rPr lang="en-US" sz="1600" dirty="0">
                <a:solidFill>
                  <a:srgbClr val="0000CC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u="sng" dirty="0">
                <a:solidFill>
                  <a:srgbClr val="0000CC"/>
                </a:solidFill>
                <a:latin typeface="Calibri" panose="020F0502020204030204" pitchFamily="34" charset="0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https://www.youtube.com/watch?v=_euSBRxffpI</a:t>
            </a:r>
            <a:r>
              <a:rPr lang="en-US" sz="1600" dirty="0">
                <a:solidFill>
                  <a:srgbClr val="0000CC"/>
                </a:solidFill>
              </a:rPr>
              <a:t> </a:t>
            </a:r>
          </a:p>
          <a:p>
            <a:r>
              <a:rPr lang="en-US" sz="1600" dirty="0"/>
              <a:t>Jets Landing on the Deck of an Aircraft Carrier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CC"/>
                </a:solidFill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https://www.youtube.com/watch?v=wJOyDblicaY</a:t>
            </a:r>
            <a:endParaRPr lang="en-US" sz="1600" u="sng" dirty="0">
              <a:solidFill>
                <a:srgbClr val="0000CC"/>
              </a:solidFill>
              <a:latin typeface="Calibri" panose="020F0502020204030204" pitchFamily="34" charset="0"/>
              <a:hlinkClick r:id="rId5">
                <a:extLst>
                  <a:ext uri="{A12FA001-AC4F-418D-AE19-62706E023703}">
                    <ahyp:hlinkClr xmlns="" xmlns:ahyp="http://schemas.microsoft.com/office/drawing/2018/hyperlinkcolor" val="tx"/>
                  </a:ext>
                </a:extLst>
              </a:hlinkClick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u="sng" dirty="0">
                <a:solidFill>
                  <a:srgbClr val="0000CC"/>
                </a:solidFill>
                <a:latin typeface="Calibri" panose="020F0502020204030204" pitchFamily="34" charset="0"/>
                <a:hlinkClick r:id="rId5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https://www.youtube.com/watch?v=1kqWnxFR6_w</a:t>
            </a:r>
            <a:endParaRPr lang="en-US" sz="1600" dirty="0">
              <a:solidFill>
                <a:srgbClr val="0000CC"/>
              </a:solidFill>
            </a:endParaRPr>
          </a:p>
          <a:p>
            <a:endParaRPr lang="en-US" sz="1600" dirty="0"/>
          </a:p>
          <a:p>
            <a:r>
              <a:rPr lang="en-US" sz="1600" dirty="0"/>
              <a:t>E. E. Zukoski “Thermodynamics of Afterburner Combustion</a:t>
            </a:r>
          </a:p>
          <a:p>
            <a:r>
              <a:rPr lang="en-US" sz="1600" dirty="0"/>
              <a:t>AIAA, pp. 45-144. ISBN 978-1-60086-005-8</a:t>
            </a:r>
            <a:endParaRPr lang="en-US" sz="1600" dirty="0">
              <a:solidFill>
                <a:srgbClr val="0000CC"/>
              </a:solidFill>
            </a:endParaRPr>
          </a:p>
          <a:p>
            <a:r>
              <a:rPr lang="en-US" sz="1600" u="sng" dirty="0">
                <a:solidFill>
                  <a:srgbClr val="0000CC"/>
                </a:solidFill>
                <a:hlinkClick r:id="rId6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http://resolver.caltech.edu/CaltechAUTHORS:20101210-141234875</a:t>
            </a:r>
            <a:endParaRPr lang="en-US" sz="1600" dirty="0">
              <a:solidFill>
                <a:srgbClr val="0000CC"/>
              </a:solidFill>
            </a:endParaRPr>
          </a:p>
          <a:p>
            <a:r>
              <a:rPr lang="en-US" sz="1600" u="sng" dirty="0">
                <a:solidFill>
                  <a:srgbClr val="0000CC"/>
                </a:solidFill>
                <a:hlinkClick r:id="rId7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http://authors.library.caltech.edu/21303/1/251_Zukoski_EE_1978.pdf</a:t>
            </a:r>
            <a:endParaRPr lang="en-US" sz="1600" dirty="0">
              <a:solidFill>
                <a:srgbClr val="0000CC"/>
              </a:solidFill>
            </a:endParaRPr>
          </a:p>
          <a:p>
            <a:endParaRPr lang="en-US" sz="1600" dirty="0"/>
          </a:p>
          <a:p>
            <a:r>
              <a:rPr lang="en-US" sz="1600" dirty="0"/>
              <a:t>SR71 Reconnaissance Aircraft – 1 hour documentary</a:t>
            </a:r>
          </a:p>
          <a:p>
            <a:r>
              <a:rPr lang="en-US" sz="1600">
                <a:hlinkClick r:id="rId8"/>
              </a:rPr>
              <a:t>https</a:t>
            </a:r>
            <a:r>
              <a:rPr lang="en-US" sz="1600">
                <a:hlinkClick r:id="rId8"/>
              </a:rPr>
              <a:t>://</a:t>
            </a:r>
            <a:r>
              <a:rPr lang="en-US" sz="1600" smtClean="0">
                <a:hlinkClick r:id="rId8"/>
              </a:rPr>
              <a:t>www.youtube.com/watch?v=YJ5FjVOvkB0</a:t>
            </a:r>
            <a:r>
              <a:rPr lang="en-US" sz="1600" smtClean="0"/>
              <a:t> </a:t>
            </a:r>
          </a:p>
          <a:p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J-58 video </a:t>
            </a:r>
            <a:r>
              <a:rPr lang="en-US" sz="1600" dirty="0">
                <a:solidFill>
                  <a:srgbClr val="0000CC"/>
                </a:solidFill>
                <a:hlinkClick r:id="rId9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https://youtu.be/F3ao5SCedIk</a:t>
            </a:r>
            <a:r>
              <a:rPr lang="en-US" sz="1600" dirty="0"/>
              <a:t>, See also for additional details: </a:t>
            </a:r>
            <a:r>
              <a:rPr lang="en-US" sz="1600" u="sng" dirty="0">
                <a:solidFill>
                  <a:srgbClr val="0000CC"/>
                </a:solidFill>
                <a:hlinkClick r:id="rId10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https://www.youtube.com/watch?annotation_id=annotation_1904835799&amp;feature=iv&amp;src_vid=F3ao5SCedIk&amp;v=81ofbypM2aI</a:t>
            </a:r>
            <a:endParaRPr lang="en-US" sz="1600" u="sng" dirty="0">
              <a:solidFill>
                <a:srgbClr val="0000CC"/>
              </a:solidFill>
            </a:endParaRPr>
          </a:p>
          <a:p>
            <a:r>
              <a:rPr lang="en-US" sz="1600" dirty="0">
                <a:solidFill>
                  <a:srgbClr val="0000CC"/>
                </a:solidFill>
              </a:rPr>
              <a:t> </a:t>
            </a:r>
          </a:p>
          <a:p>
            <a:r>
              <a:rPr lang="en-US" sz="1600" dirty="0"/>
              <a:t>Compressible Mass Flow Parameter Equation</a:t>
            </a:r>
          </a:p>
          <a:p>
            <a:r>
              <a:rPr lang="en-US" sz="1600" dirty="0">
                <a:solidFill>
                  <a:srgbClr val="0000CC"/>
                </a:solidFill>
                <a:hlinkClick r:id="rId11"/>
              </a:rPr>
              <a:t>https://</a:t>
            </a:r>
            <a:r>
              <a:rPr lang="en-US" sz="1600" dirty="0" smtClean="0">
                <a:solidFill>
                  <a:srgbClr val="0000CC"/>
                </a:solidFill>
                <a:hlinkClick r:id="rId11"/>
              </a:rPr>
              <a:t>www.grc.nasa.gov/WWW/K-12/airplane/mflchk.html</a:t>
            </a:r>
            <a:r>
              <a:rPr lang="en-US" sz="1600" dirty="0" smtClean="0">
                <a:solidFill>
                  <a:srgbClr val="0000CC"/>
                </a:solidFill>
              </a:rPr>
              <a:t> </a:t>
            </a:r>
            <a:endParaRPr lang="en-US" sz="1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F854D2A-F2E8-459F-A685-2D672E575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861C8-1283-4079-900F-442019CD78E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037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100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Glen Coates</dc:creator>
  <cp:lastModifiedBy>Cimbala, John Michael</cp:lastModifiedBy>
  <cp:revision>5</cp:revision>
  <dcterms:created xsi:type="dcterms:W3CDTF">2018-12-02T20:42:29Z</dcterms:created>
  <dcterms:modified xsi:type="dcterms:W3CDTF">2019-12-11T15:48:45Z</dcterms:modified>
</cp:coreProperties>
</file>