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20"/>
  </p:notesMasterIdLst>
  <p:handoutMasterIdLst>
    <p:handoutMasterId r:id="rId21"/>
  </p:handoutMasterIdLst>
  <p:sldIdLst>
    <p:sldId id="273" r:id="rId2"/>
    <p:sldId id="272" r:id="rId3"/>
    <p:sldId id="274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6" r:id="rId18"/>
    <p:sldId id="275" r:id="rId19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92" d="100"/>
          <a:sy n="92" d="100"/>
        </p:scale>
        <p:origin x="57" y="8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-1588"/>
            <a:ext cx="3038475" cy="466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94" tIns="0" rIns="19094" bIns="0" numCol="1" anchor="t" anchorCtr="0" compatLnSpc="1">
            <a:prstTxWarp prst="textNoShape">
              <a:avLst/>
            </a:prstTxWarp>
          </a:bodyPr>
          <a:lstStyle>
            <a:lvl1pPr defTabSz="951508" eaLnBrk="0" hangingPunct="0">
              <a:defRPr sz="1000" i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-1588"/>
            <a:ext cx="3038475" cy="466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94" tIns="0" rIns="19094" bIns="0" numCol="1" anchor="t" anchorCtr="0" compatLnSpc="1">
            <a:prstTxWarp prst="textNoShape">
              <a:avLst/>
            </a:prstTxWarp>
          </a:bodyPr>
          <a:lstStyle>
            <a:lvl1pPr algn="r" defTabSz="951508" eaLnBrk="0" hangingPunct="0">
              <a:defRPr sz="1000" i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94" tIns="0" rIns="19094" bIns="0" numCol="1" anchor="b" anchorCtr="0" compatLnSpc="1">
            <a:prstTxWarp prst="textNoShape">
              <a:avLst/>
            </a:prstTxWarp>
          </a:bodyPr>
          <a:lstStyle>
            <a:lvl1pPr defTabSz="951508" eaLnBrk="0" hangingPunct="0">
              <a:defRPr sz="1000" i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94" tIns="0" rIns="19094" bIns="0" numCol="1" anchor="b" anchorCtr="0" compatLnSpc="1">
            <a:prstTxWarp prst="textNoShape">
              <a:avLst/>
            </a:prstTxWarp>
          </a:bodyPr>
          <a:lstStyle>
            <a:lvl1pPr algn="r" defTabSz="951508" eaLnBrk="0" hangingPunct="0">
              <a:defRPr sz="1000" i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DC10DF4-AF36-44C6-BC1F-029971221B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54092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-1588"/>
            <a:ext cx="3038475" cy="466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94" tIns="0" rIns="19094" bIns="0" numCol="1" anchor="t" anchorCtr="0" compatLnSpc="1">
            <a:prstTxWarp prst="textNoShape">
              <a:avLst/>
            </a:prstTxWarp>
          </a:bodyPr>
          <a:lstStyle>
            <a:lvl1pPr defTabSz="951508" eaLnBrk="0" hangingPunct="0">
              <a:defRPr sz="1000" i="1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-1588"/>
            <a:ext cx="3038475" cy="466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94" tIns="0" rIns="19094" bIns="0" numCol="1" anchor="t" anchorCtr="0" compatLnSpc="1">
            <a:prstTxWarp prst="textNoShape">
              <a:avLst/>
            </a:prstTxWarp>
          </a:bodyPr>
          <a:lstStyle>
            <a:lvl1pPr algn="r" defTabSz="951508" eaLnBrk="0" hangingPunct="0">
              <a:defRPr sz="1000" i="1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94" tIns="0" rIns="19094" bIns="0" numCol="1" anchor="b" anchorCtr="0" compatLnSpc="1">
            <a:prstTxWarp prst="textNoShape">
              <a:avLst/>
            </a:prstTxWarp>
          </a:bodyPr>
          <a:lstStyle>
            <a:lvl1pPr defTabSz="951508" eaLnBrk="0" hangingPunct="0">
              <a:defRPr sz="1000" i="1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94" tIns="0" rIns="19094" bIns="0" numCol="1" anchor="b" anchorCtr="0" compatLnSpc="1">
            <a:prstTxWarp prst="textNoShape">
              <a:avLst/>
            </a:prstTxWarp>
          </a:bodyPr>
          <a:lstStyle>
            <a:lvl1pPr algn="r" defTabSz="951508" eaLnBrk="0" hangingPunct="0">
              <a:defRPr sz="1000" i="1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229E931-3FAB-46E2-BDD2-2945C5D6BB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4838"/>
            <a:ext cx="5140325" cy="4183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877" tIns="47735" rIns="93877" bIns="4773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notes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3079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9038" y="704850"/>
            <a:ext cx="4632325" cy="34734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</p:spTree>
    <p:extLst>
      <p:ext uri="{BB962C8B-B14F-4D97-AF65-F5344CB8AC3E}">
        <p14:creationId xmlns:p14="http://schemas.microsoft.com/office/powerpoint/2010/main" val="18023770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4932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65138" algn="l" defTabSz="94932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31863" algn="l" defTabSz="94932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97000" algn="l" defTabSz="94932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62138" algn="l" defTabSz="94932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5469" tIns="49325" rIns="95469" bIns="49325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607737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5469" tIns="49325" rIns="95469" bIns="49325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9198011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5469" tIns="49325" rIns="95469" bIns="49325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181416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5469" tIns="49325" rIns="95469" bIns="49325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027019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5469" tIns="49325" rIns="95469" bIns="49325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190435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5469" tIns="49325" rIns="95469" bIns="49325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922774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5469" tIns="49325" rIns="95469" bIns="49325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440819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5469" tIns="49325" rIns="95469" bIns="49325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849206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5469" tIns="49325" rIns="95469" bIns="49325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4078593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5469" tIns="49325" rIns="95469" bIns="49325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52854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5469" tIns="49325" rIns="95469" bIns="49325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59665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5469" tIns="49325" rIns="95469" bIns="49325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08481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5469" tIns="49325" rIns="95469" bIns="49325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44734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5469" tIns="49325" rIns="95469" bIns="49325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92833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5469" tIns="49325" rIns="95469" bIns="49325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000165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5469" tIns="49325" rIns="95469" bIns="49325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630601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5469" tIns="49325" rIns="95469" bIns="49325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630104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5469" tIns="49325" rIns="95469" bIns="49325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35324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mtClean="0"/>
            </a:p>
          </p:txBody>
        </p:sp>
      </p:grpSp>
      <p:sp>
        <p:nvSpPr>
          <p:cNvPr id="4814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4814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n-US" altLang="en-US"/>
              <a:t>ASME Code of Ethics</a:t>
            </a: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F934C7E2-B680-4C12-88DA-7A15EF4AAC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8084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ASME Code of Ethics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40EE8-E734-488E-9454-00B8D95002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4650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617538"/>
            <a:ext cx="1951038" cy="5514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617538"/>
            <a:ext cx="5700712" cy="5514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ASME Code of Ethics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72292-897C-476B-BE2D-3D3A892453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859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457200" indent="0">
              <a:buNone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1) 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ASME Code of Ethics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277FF2-103A-4076-919C-E26477ABB4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3253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ASME Code of Ethics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ED0BD-8E33-4773-9501-6CA9854090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1078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ASME Code of Ethics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2E3E6-A5AF-496D-A8F6-3563C8A388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2934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ASME Code of Ethics</a:t>
            </a: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D4ECE-C1C6-49AD-995A-F90E819B01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338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ASME Code of Ethics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BE6C81-4B31-4003-9203-BFD0479299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1832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ASME Code of Ethics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3F25E-EDAA-45E1-99A7-AA37104480F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2661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ASME Code of Ethics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DAE65-DD95-47D3-9B20-616080C82C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2837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ASME Code of Ethics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FD76D-534F-490E-82B0-0221AB3C56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2685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mtClean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mtClean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mtClean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mtClean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mtClean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mtClean="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mtClean="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617538"/>
            <a:ext cx="779303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711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711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r>
              <a:rPr lang="en-US" altLang="en-US"/>
              <a:t>ASME Code of Ethics</a:t>
            </a:r>
          </a:p>
        </p:txBody>
      </p:sp>
      <p:sp>
        <p:nvSpPr>
          <p:cNvPr id="4711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77449D8-2676-40E7-B3E7-CCBFD07BF0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ASME Code of Ethics</a:t>
            </a:r>
          </a:p>
        </p:txBody>
      </p:sp>
      <p:sp>
        <p:nvSpPr>
          <p:cNvPr id="512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366B901-34E3-4095-8C80-7ED8E569E7E2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en-US" sz="1400" smtClean="0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7793037" cy="11430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Engineering Ethics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63688" y="2433638"/>
            <a:ext cx="7010400" cy="2227262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</a:pPr>
            <a:r>
              <a:rPr lang="en-US" altLang="en-US" sz="4400" smtClean="0">
                <a:latin typeface="Arial" panose="020B0604020202020204" pitchFamily="34" charset="0"/>
              </a:rPr>
              <a:t>Discussion   not   Lecture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4400" smtClean="0">
                <a:latin typeface="Arial" panose="020B0604020202020204" pitchFamily="34" charset="0"/>
              </a:rPr>
              <a:t>Ethics   not   Morals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4400" smtClean="0">
                <a:latin typeface="Arial" panose="020B0604020202020204" pitchFamily="34" charset="0"/>
              </a:rPr>
              <a:t>No person is perfect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ASME Code of Ethics</a:t>
            </a:r>
          </a:p>
        </p:txBody>
      </p:sp>
      <p:sp>
        <p:nvSpPr>
          <p:cNvPr id="2355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81D9E30-C4AF-488A-BB76-A5BAF89E4664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400" smtClean="0"/>
          </a:p>
        </p:txBody>
      </p:sp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7793037" cy="11430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4.  Faithful agents or trustees</a:t>
            </a:r>
          </a:p>
        </p:txBody>
      </p:sp>
      <p:sp>
        <p:nvSpPr>
          <p:cNvPr id="235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017713"/>
            <a:ext cx="8345488" cy="4611687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sz="2800" smtClean="0">
                <a:latin typeface="Arial" panose="020B0604020202020204" pitchFamily="34" charset="0"/>
              </a:rPr>
              <a:t>Avoid and disclose conflicts of interest</a:t>
            </a:r>
          </a:p>
          <a:p>
            <a:pPr eaLnBrk="1" hangingPunct="1"/>
            <a:r>
              <a:rPr lang="en-US" altLang="en-US" sz="2800" smtClean="0">
                <a:latin typeface="Arial" panose="020B0604020202020204" pitchFamily="34" charset="0"/>
              </a:rPr>
              <a:t>Do not accept compensation, financial or otherwise, from more than one party</a:t>
            </a:r>
          </a:p>
          <a:p>
            <a:pPr eaLnBrk="1" hangingPunct="1"/>
            <a:r>
              <a:rPr lang="en-US" altLang="en-US" sz="2800" smtClean="0">
                <a:latin typeface="Arial" panose="020B0604020202020204" pitchFamily="34" charset="0"/>
              </a:rPr>
              <a:t>Do not solicit or accept considerations for specifying products/materials/suppliers</a:t>
            </a:r>
          </a:p>
          <a:p>
            <a:pPr eaLnBrk="1" hangingPunct="1"/>
            <a:r>
              <a:rPr lang="en-US" altLang="en-US" sz="2800" smtClean="0">
                <a:latin typeface="Arial" panose="020B0604020202020204" pitchFamily="34" charset="0"/>
              </a:rPr>
              <a:t>Do not solicit or accept considerations from contractors</a:t>
            </a:r>
          </a:p>
          <a:p>
            <a:pPr eaLnBrk="1" hangingPunct="1"/>
            <a:r>
              <a:rPr lang="en-US" altLang="en-US" sz="2800" smtClean="0">
                <a:latin typeface="Arial" panose="020B0604020202020204" pitchFamily="34" charset="0"/>
              </a:rPr>
              <a:t>When in public service, do not participate in decisions involving your firm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ASME Code of Ethics</a:t>
            </a:r>
          </a:p>
        </p:txBody>
      </p:sp>
      <p:sp>
        <p:nvSpPr>
          <p:cNvPr id="2560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C5CEEA4-D5A9-484C-93E5-75FC275561F6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en-US" sz="1400" smtClean="0"/>
          </a:p>
        </p:txBody>
      </p:sp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533400"/>
            <a:ext cx="7688262" cy="1287463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4.  Faithful agents or trustees (continued)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8513" y="2308225"/>
            <a:ext cx="8040687" cy="4535488"/>
          </a:xfrm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 smtClean="0">
                <a:latin typeface="Arial" panose="020B0604020202020204" pitchFamily="34" charset="0"/>
              </a:rPr>
              <a:t>Advise if a project may not be successful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 smtClean="0">
                <a:latin typeface="Arial" panose="020B0604020202020204" pitchFamily="34" charset="0"/>
              </a:rPr>
              <a:t>Do not work on commission basis when professional judgment may be compromised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>
                <a:latin typeface="Arial" panose="020B0604020202020204" pitchFamily="34" charset="0"/>
              </a:rPr>
              <a:t>Do not accept outside professional employment without notification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>
                <a:latin typeface="Arial" panose="020B0604020202020204" pitchFamily="34" charset="0"/>
              </a:rPr>
              <a:t>Do not use employer facilities for private practice without consent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 smtClean="0">
                <a:latin typeface="Arial" panose="020B0604020202020204" pitchFamily="34" charset="0"/>
              </a:rPr>
              <a:t>Do </a:t>
            </a:r>
            <a:r>
              <a:rPr lang="en-US" altLang="en-US" sz="2800" dirty="0">
                <a:latin typeface="Arial" panose="020B0604020202020204" pitchFamily="34" charset="0"/>
              </a:rPr>
              <a:t>not falsely recruit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2800" dirty="0" smtClean="0">
              <a:latin typeface="Arial" panose="020B0604020202020204" pitchFamily="34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altLang="en-US" sz="2800" dirty="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ASME Code of Ethics</a:t>
            </a:r>
          </a:p>
        </p:txBody>
      </p:sp>
      <p:sp>
        <p:nvSpPr>
          <p:cNvPr id="2765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5C05DD7-8728-421F-A5ED-7E4340DA7E5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en-US" sz="1400" smtClean="0"/>
          </a:p>
        </p:txBody>
      </p:sp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>
          <a:xfrm>
            <a:off x="1303338" y="228600"/>
            <a:ext cx="7688262" cy="23622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5. Respect proprietary information and intellectual property </a:t>
            </a:r>
          </a:p>
        </p:txBody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50938" y="2424113"/>
            <a:ext cx="7772400" cy="41148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Proprietary information</a:t>
            </a:r>
          </a:p>
          <a:p>
            <a:pPr marL="800100" lvl="1" indent="-342900" eaLnBrk="1" hangingPunct="1"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smtClean="0">
                <a:latin typeface="Arial" panose="020B0604020202020204" pitchFamily="34" charset="0"/>
              </a:rPr>
              <a:t>Do not disclose business affairs or technical processes without consent or unless required by law</a:t>
            </a:r>
          </a:p>
          <a:p>
            <a:pPr marL="800100" lvl="1" indent="-342900" eaLnBrk="1" hangingPunct="1"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smtClean="0">
                <a:latin typeface="Arial" panose="020B0604020202020204" pitchFamily="34" charset="0"/>
              </a:rPr>
              <a:t>Do not disclose findings of board or commission unless required by law</a:t>
            </a:r>
          </a:p>
          <a:p>
            <a:pPr marL="800100" lvl="1" indent="-342900" eaLnBrk="1" hangingPunct="1"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smtClean="0">
                <a:latin typeface="Arial" panose="020B0604020202020204" pitchFamily="34" charset="0"/>
              </a:rPr>
              <a:t>Designs supplied by clients shall not be duplicated without consent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ASME Code of Ethics</a:t>
            </a:r>
          </a:p>
        </p:txBody>
      </p:sp>
      <p:sp>
        <p:nvSpPr>
          <p:cNvPr id="296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DBB0DED-D3EF-47F0-953A-B26F0F38BC8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en-US" sz="1400" smtClean="0"/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590800"/>
            <a:ext cx="7772400" cy="41148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>
                <a:latin typeface="Arial" panose="020B0604020202020204" pitchFamily="34" charset="0"/>
              </a:rPr>
              <a:t>Intellectual property</a:t>
            </a:r>
          </a:p>
          <a:p>
            <a:pPr marL="914400" lvl="1" indent="-457200" eaLnBrk="1" hangingPunct="1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smtClean="0">
                <a:latin typeface="Arial" panose="020B0604020202020204" pitchFamily="34" charset="0"/>
              </a:rPr>
              <a:t>Patents</a:t>
            </a:r>
          </a:p>
          <a:p>
            <a:pPr marL="914400" lvl="1" indent="-457200" eaLnBrk="1" hangingPunct="1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smtClean="0">
                <a:latin typeface="Arial" panose="020B0604020202020204" pitchFamily="34" charset="0"/>
              </a:rPr>
              <a:t>Copyright</a:t>
            </a:r>
          </a:p>
          <a:p>
            <a:pPr marL="914400" lvl="1" indent="-457200" eaLnBrk="1" hangingPunct="1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smtClean="0">
                <a:latin typeface="Arial" panose="020B0604020202020204" pitchFamily="34" charset="0"/>
              </a:rPr>
              <a:t>Software</a:t>
            </a:r>
          </a:p>
          <a:p>
            <a:pPr marL="914400" lvl="1" indent="-457200" eaLnBrk="1" hangingPunct="1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smtClean="0">
                <a:latin typeface="Arial" panose="020B0604020202020204" pitchFamily="34" charset="0"/>
              </a:rPr>
              <a:t>Trade dress</a:t>
            </a:r>
          </a:p>
          <a:p>
            <a:pPr marL="914400" lvl="1" indent="-457200" eaLnBrk="1" hangingPunct="1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smtClean="0">
                <a:latin typeface="Arial" panose="020B0604020202020204" pitchFamily="34" charset="0"/>
              </a:rPr>
              <a:t>Enter into agreements regarding patents and copyrights</a:t>
            </a:r>
          </a:p>
        </p:txBody>
      </p:sp>
      <p:sp>
        <p:nvSpPr>
          <p:cNvPr id="29701" name="Rectangle 2"/>
          <p:cNvSpPr>
            <a:spLocks noGrp="1" noChangeArrowheads="1"/>
          </p:cNvSpPr>
          <p:nvPr>
            <p:ph type="title"/>
          </p:nvPr>
        </p:nvSpPr>
        <p:spPr>
          <a:xfrm>
            <a:off x="1303338" y="228600"/>
            <a:ext cx="7688262" cy="23622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5. Respect proprietary information and intellectual property (continued)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ASME Code of Ethics</a:t>
            </a:r>
          </a:p>
        </p:txBody>
      </p:sp>
      <p:sp>
        <p:nvSpPr>
          <p:cNvPr id="3174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12C36CD-7AA7-470A-8F4C-DC63A4D15F72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en-US" sz="1400" smtClean="0"/>
          </a:p>
        </p:txBody>
      </p:sp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609600"/>
            <a:ext cx="7696200" cy="18288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6. Associate only with reputable persons and organizations</a:t>
            </a:r>
          </a:p>
        </p:txBody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2819400"/>
            <a:ext cx="7772400" cy="3240088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sz="2400" smtClean="0">
                <a:latin typeface="Arial" panose="020B0604020202020204" pitchFamily="34" charset="0"/>
              </a:rPr>
              <a:t>Do not associate with or permit use of names by persons/firms engaged in fraudulent or dishonest practices</a:t>
            </a:r>
          </a:p>
          <a:p>
            <a:pPr eaLnBrk="1" hangingPunct="1"/>
            <a:r>
              <a:rPr lang="en-US" altLang="en-US" sz="2400" smtClean="0">
                <a:latin typeface="Arial" panose="020B0604020202020204" pitchFamily="34" charset="0"/>
              </a:rPr>
              <a:t>Do not use association with others to disguise unethical acts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ASME Code of Ethics</a:t>
            </a:r>
          </a:p>
        </p:txBody>
      </p:sp>
      <p:sp>
        <p:nvSpPr>
          <p:cNvPr id="3379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764C62B-2FAB-4CF7-A354-52383B7F6C44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en-US" sz="1400" smtClean="0"/>
          </a:p>
        </p:txBody>
      </p:sp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533400"/>
            <a:ext cx="7612062" cy="1287463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7. Issue only objective and truthful public statements </a:t>
            </a:r>
          </a:p>
        </p:txBody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09800"/>
            <a:ext cx="7772400" cy="42672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Endeavor to extend public knowledge and prevent misunderstandings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Be completely objective and truthful in reports, statements or testimony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Express professional opinion founded only upon adequate knowledge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Do not issue paid statements without identification of self/client/compensation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Dignified and modest in explaining your work and its merit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ASME Code of Ethics</a:t>
            </a:r>
          </a:p>
        </p:txBody>
      </p:sp>
      <p:sp>
        <p:nvSpPr>
          <p:cNvPr id="358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F5373D5-DDCA-4C03-8326-988CCD5AA1C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en-US" sz="1400" smtClean="0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772400" cy="22098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dirty="0" smtClean="0">
                <a:latin typeface="Arial" panose="020B0604020202020204" pitchFamily="34" charset="0"/>
              </a:rPr>
              <a:t>8. Consider environmental </a:t>
            </a:r>
            <a:r>
              <a:rPr lang="en-US" altLang="en-US" smtClean="0">
                <a:latin typeface="Arial" panose="020B0604020202020204" pitchFamily="34" charset="0"/>
              </a:rPr>
              <a:t>impact </a:t>
            </a:r>
            <a:r>
              <a:rPr lang="en-US" altLang="en-US" smtClean="0">
                <a:latin typeface="Arial" panose="020B0604020202020204" pitchFamily="34" charset="0"/>
              </a:rPr>
              <a:t>and sustainable </a:t>
            </a:r>
            <a:r>
              <a:rPr lang="en-US" altLang="en-US" dirty="0" smtClean="0">
                <a:latin typeface="Arial" panose="020B0604020202020204" pitchFamily="34" charset="0"/>
              </a:rPr>
              <a:t>development</a:t>
            </a:r>
          </a:p>
        </p:txBody>
      </p:sp>
      <p:sp>
        <p:nvSpPr>
          <p:cNvPr id="358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2619375"/>
            <a:ext cx="7772400" cy="3248025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sz="2800" smtClean="0">
                <a:latin typeface="Arial" panose="020B0604020202020204" pitchFamily="34" charset="0"/>
              </a:rPr>
              <a:t>Impact of plans and designs on environment</a:t>
            </a:r>
          </a:p>
          <a:p>
            <a:pPr eaLnBrk="1" hangingPunct="1"/>
            <a:r>
              <a:rPr lang="en-US" altLang="en-US" sz="2800" smtClean="0">
                <a:latin typeface="Arial" panose="020B0604020202020204" pitchFamily="34" charset="0"/>
              </a:rPr>
              <a:t>Meets the needs of the present without compromising the ability of future generations to meet their own needs</a:t>
            </a:r>
          </a:p>
          <a:p>
            <a:pPr eaLnBrk="1" hangingPunct="1"/>
            <a:r>
              <a:rPr lang="en-US" altLang="en-US" sz="2800" smtClean="0">
                <a:latin typeface="Arial" panose="020B0604020202020204" pitchFamily="34" charset="0"/>
              </a:rPr>
              <a:t>Related to Canon 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ASME Code of Ethics</a:t>
            </a:r>
          </a:p>
        </p:txBody>
      </p:sp>
      <p:sp>
        <p:nvSpPr>
          <p:cNvPr id="3789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3AFAB40-5D7D-4CB7-82A9-B7CA746F2D1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en-US" sz="1400" smtClean="0"/>
          </a:p>
        </p:txBody>
      </p:sp>
      <p:sp>
        <p:nvSpPr>
          <p:cNvPr id="3789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152400"/>
            <a:ext cx="7772400" cy="2466975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9. Do not seek ethical sanctions against other engineers unless warranted</a:t>
            </a:r>
          </a:p>
        </p:txBody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2619375"/>
            <a:ext cx="7772400" cy="3095625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sz="2800" smtClean="0">
                <a:latin typeface="Arial" panose="020B0604020202020204" pitchFamily="34" charset="0"/>
              </a:rPr>
              <a:t>Do not falsely injure reputations</a:t>
            </a:r>
          </a:p>
          <a:p>
            <a:pPr eaLnBrk="1" hangingPunct="1"/>
            <a:r>
              <a:rPr lang="en-US" altLang="en-US" sz="2800" smtClean="0">
                <a:latin typeface="Arial" panose="020B0604020202020204" pitchFamily="34" charset="0"/>
              </a:rPr>
              <a:t>Must be based on relevant codes, policies, procedures or laws</a:t>
            </a:r>
          </a:p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ASME Code of Ethics</a:t>
            </a:r>
          </a:p>
        </p:txBody>
      </p:sp>
      <p:sp>
        <p:nvSpPr>
          <p:cNvPr id="3993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CB4EA6D-40AB-4A8A-AD4E-B0CB62B6F164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en-US" sz="1400" smtClean="0"/>
          </a:p>
        </p:txBody>
      </p:sp>
      <p:sp>
        <p:nvSpPr>
          <p:cNvPr id="3994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0"/>
            <a:ext cx="7772400" cy="28194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10.  ASME members agree to abide by this Code of Ethics and ASME Constitution, By-Laws and Policies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ASME Code of Ethics</a:t>
            </a:r>
          </a:p>
        </p:txBody>
      </p:sp>
      <p:sp>
        <p:nvSpPr>
          <p:cNvPr id="717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A9DC6D8-20AD-4B9A-904F-743BBB01F74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en-US" sz="1400" smtClean="0"/>
          </a:p>
        </p:txBody>
      </p:sp>
      <p:sp>
        <p:nvSpPr>
          <p:cNvPr id="7172" name="Rectangle 2050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7793037" cy="11430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Engineering Ethics</a:t>
            </a:r>
          </a:p>
        </p:txBody>
      </p:sp>
      <p:sp>
        <p:nvSpPr>
          <p:cNvPr id="7173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1258888" y="2357438"/>
            <a:ext cx="7620000" cy="2227262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</a:pPr>
            <a:r>
              <a:rPr lang="en-US" altLang="en-US" sz="4400" smtClean="0">
                <a:latin typeface="Arial" panose="020B0604020202020204" pitchFamily="34" charset="0"/>
              </a:rPr>
              <a:t>How ?  -  THINK and TALK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4400" smtClean="0">
                <a:latin typeface="Arial" panose="020B0604020202020204" pitchFamily="34" charset="0"/>
              </a:rPr>
              <a:t>What ?  -  TRUTH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4400" smtClean="0">
                <a:latin typeface="Arial" panose="020B0604020202020204" pitchFamily="34" charset="0"/>
              </a:rPr>
              <a:t>Why ?  -  EASY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ASME Code of Ethics</a:t>
            </a:r>
          </a:p>
        </p:txBody>
      </p:sp>
      <p:sp>
        <p:nvSpPr>
          <p:cNvPr id="921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49B5415-1F59-457B-8DEF-9FD0FD50CC5D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en-US" sz="1400" smtClean="0"/>
          </a:p>
        </p:txBody>
      </p:sp>
      <p:sp>
        <p:nvSpPr>
          <p:cNvPr id="922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303338" y="228600"/>
            <a:ext cx="7688262" cy="32004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ASME Code of Ethics of Engineers</a:t>
            </a:r>
            <a:r>
              <a:rPr lang="en-US" altLang="en-US" sz="2400" smtClean="0">
                <a:solidFill>
                  <a:schemeClr val="hlink"/>
                </a:solidFill>
                <a:latin typeface="Arial" panose="020B0604020202020204" pitchFamily="34" charset="0"/>
              </a:rPr>
              <a:t/>
            </a:r>
            <a:br>
              <a:rPr lang="en-US" altLang="en-US" sz="2400" smtClean="0">
                <a:solidFill>
                  <a:schemeClr val="hlink"/>
                </a:solidFill>
                <a:latin typeface="Arial" panose="020B0604020202020204" pitchFamily="34" charset="0"/>
              </a:rPr>
            </a:br>
            <a:r>
              <a:rPr lang="en-US" altLang="en-US" sz="2400" smtClean="0">
                <a:solidFill>
                  <a:schemeClr val="hlink"/>
                </a:solidFill>
                <a:latin typeface="Arial" panose="020B0604020202020204" pitchFamily="34" charset="0"/>
              </a:rPr>
              <a:t>https://www.asme.org/wwwasmeorg/media/ResourceFiles/AboutASME/Get%20Involved/Advocacy/Policy-Publications/P-15-7-Ethics.pdf</a:t>
            </a:r>
            <a:br>
              <a:rPr lang="en-US" altLang="en-US" sz="2400" smtClean="0">
                <a:solidFill>
                  <a:schemeClr val="hlink"/>
                </a:solidFill>
                <a:latin typeface="Arial" panose="020B0604020202020204" pitchFamily="34" charset="0"/>
              </a:rPr>
            </a:br>
            <a:endParaRPr lang="en-US" altLang="en-US" sz="2400" smtClean="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sp>
        <p:nvSpPr>
          <p:cNvPr id="922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330325" y="3438525"/>
            <a:ext cx="6629400" cy="192405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sz="2800" smtClean="0">
                <a:latin typeface="Arial" panose="020B0604020202020204" pitchFamily="34" charset="0"/>
              </a:rPr>
              <a:t>The Fundamental Principles</a:t>
            </a:r>
          </a:p>
          <a:p>
            <a:pPr eaLnBrk="1" hangingPunct="1"/>
            <a:r>
              <a:rPr lang="en-US" altLang="en-US" sz="2800" smtClean="0">
                <a:latin typeface="Arial" panose="020B0604020202020204" pitchFamily="34" charset="0"/>
              </a:rPr>
              <a:t>The Fundamental Canons</a:t>
            </a:r>
          </a:p>
          <a:p>
            <a:pPr eaLnBrk="1" hangingPunct="1"/>
            <a:r>
              <a:rPr lang="en-US" altLang="en-US" sz="2800" smtClean="0">
                <a:latin typeface="Arial" panose="020B0604020202020204" pitchFamily="34" charset="0"/>
              </a:rPr>
              <a:t>Criteria for Interpretation of Canons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ASME Code of Ethics</a:t>
            </a:r>
          </a:p>
        </p:txBody>
      </p:sp>
      <p:sp>
        <p:nvSpPr>
          <p:cNvPr id="1126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93DEC21-D768-4BFC-8FB0-A860BC9C715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en-US" sz="1400" smtClean="0"/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7793037" cy="11430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sz="4000" smtClean="0">
                <a:latin typeface="Arial" panose="020B0604020202020204" pitchFamily="34" charset="0"/>
              </a:rPr>
              <a:t>The Fundamental Principles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6894512" cy="4114800"/>
          </a:xfrm>
          <a:noFill/>
        </p:spPr>
        <p:txBody>
          <a:bodyPr lIns="92075" tIns="46038" rIns="92075" bIns="46038"/>
          <a:lstStyle/>
          <a:p>
            <a:pPr marL="514350" indent="-514350" eaLnBrk="1" hangingPunct="1">
              <a:buSzPct val="100000"/>
              <a:buFont typeface="Wingdings" panose="05000000000000000000" pitchFamily="2" charset="2"/>
              <a:buAutoNum type="arabicParenR"/>
            </a:pPr>
            <a:r>
              <a:rPr lang="en-US" altLang="en-US" sz="2800" smtClean="0">
                <a:latin typeface="Arial" panose="020B0604020202020204" pitchFamily="34" charset="0"/>
              </a:rPr>
              <a:t>Use knowledge and skill for advancement of human welfare</a:t>
            </a:r>
          </a:p>
          <a:p>
            <a:pPr marL="514350" indent="-514350" eaLnBrk="1" hangingPunct="1">
              <a:buSzPct val="100000"/>
              <a:buFont typeface="Wingdings" panose="05000000000000000000" pitchFamily="2" charset="2"/>
              <a:buAutoNum type="arabicParenR"/>
            </a:pPr>
            <a:r>
              <a:rPr lang="en-US" altLang="en-US" sz="2800" smtClean="0">
                <a:latin typeface="Arial" panose="020B0604020202020204" pitchFamily="34" charset="0"/>
              </a:rPr>
              <a:t>Be honest and impartial, and serve with fidelity</a:t>
            </a:r>
          </a:p>
          <a:p>
            <a:pPr marL="514350" indent="-514350" eaLnBrk="1" hangingPunct="1">
              <a:buSzPct val="100000"/>
              <a:buFont typeface="Wingdings" panose="05000000000000000000" pitchFamily="2" charset="2"/>
              <a:buAutoNum type="arabicParenR"/>
            </a:pPr>
            <a:r>
              <a:rPr lang="en-US" altLang="en-US" sz="2800" smtClean="0">
                <a:latin typeface="Arial" panose="020B0604020202020204" pitchFamily="34" charset="0"/>
              </a:rPr>
              <a:t>Increase the competence and prestige of the profession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ASME Code of Ethics</a:t>
            </a:r>
          </a:p>
        </p:txBody>
      </p:sp>
      <p:sp>
        <p:nvSpPr>
          <p:cNvPr id="1331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450DFF0-E218-4D49-925E-C77121A8D974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1400" smtClean="0"/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7793037" cy="11430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The Fundamental Canons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marL="514350" indent="-514350" eaLnBrk="1" hangingPunct="1">
              <a:lnSpc>
                <a:spcPct val="90000"/>
              </a:lnSpc>
              <a:buSzPct val="100000"/>
              <a:buFont typeface="Wingdings" panose="05000000000000000000" pitchFamily="2" charset="2"/>
              <a:buAutoNum type="arabicParenR"/>
            </a:pPr>
            <a:r>
              <a:rPr lang="en-US" altLang="en-US" sz="2400" smtClean="0">
                <a:latin typeface="Arial" panose="020B0604020202020204" pitchFamily="34" charset="0"/>
              </a:rPr>
              <a:t>Hold paramount safety, health, and welfare of the public</a:t>
            </a:r>
          </a:p>
          <a:p>
            <a:pPr marL="514350" indent="-514350" eaLnBrk="1" hangingPunct="1">
              <a:lnSpc>
                <a:spcPct val="90000"/>
              </a:lnSpc>
              <a:buSzPct val="100000"/>
              <a:buFont typeface="Wingdings" panose="05000000000000000000" pitchFamily="2" charset="2"/>
              <a:buAutoNum type="arabicParenR"/>
            </a:pPr>
            <a:r>
              <a:rPr lang="en-US" altLang="en-US" sz="2400" smtClean="0">
                <a:latin typeface="Arial" panose="020B0604020202020204" pitchFamily="34" charset="0"/>
              </a:rPr>
              <a:t>Perform services only in areas of competence</a:t>
            </a:r>
          </a:p>
          <a:p>
            <a:pPr marL="514350" indent="-514350" eaLnBrk="1" hangingPunct="1">
              <a:lnSpc>
                <a:spcPct val="90000"/>
              </a:lnSpc>
              <a:buSzPct val="100000"/>
              <a:buFont typeface="Wingdings" panose="05000000000000000000" pitchFamily="2" charset="2"/>
              <a:buAutoNum type="arabicParenR"/>
            </a:pPr>
            <a:r>
              <a:rPr lang="en-US" altLang="en-US" sz="2400" smtClean="0">
                <a:latin typeface="Arial" panose="020B0604020202020204" pitchFamily="34" charset="0"/>
              </a:rPr>
              <a:t>Continue and promote professional and ethical development</a:t>
            </a:r>
          </a:p>
          <a:p>
            <a:pPr marL="514350" indent="-514350" eaLnBrk="1" hangingPunct="1">
              <a:lnSpc>
                <a:spcPct val="90000"/>
              </a:lnSpc>
              <a:buSzPct val="100000"/>
              <a:buFont typeface="Wingdings" panose="05000000000000000000" pitchFamily="2" charset="2"/>
              <a:buAutoNum type="arabicParenR"/>
            </a:pPr>
            <a:r>
              <a:rPr lang="en-US" altLang="en-US" sz="2400" smtClean="0">
                <a:latin typeface="Arial" panose="020B0604020202020204" pitchFamily="34" charset="0"/>
              </a:rPr>
              <a:t>Act as faithful agents or trustees and avoid conflict of interest</a:t>
            </a:r>
          </a:p>
          <a:p>
            <a:pPr marL="514350" indent="-514350" eaLnBrk="1" hangingPunct="1">
              <a:lnSpc>
                <a:spcPct val="90000"/>
              </a:lnSpc>
              <a:buSzPct val="100000"/>
              <a:buFont typeface="Wingdings" panose="05000000000000000000" pitchFamily="2" charset="2"/>
              <a:buAutoNum type="arabicParenR"/>
            </a:pPr>
            <a:r>
              <a:rPr lang="en-US" altLang="en-US" sz="2400" smtClean="0">
                <a:latin typeface="Arial" panose="020B0604020202020204" pitchFamily="34" charset="0"/>
              </a:rPr>
              <a:t>Respect proprietary information and intellectual property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ASME Code of Ethics</a:t>
            </a:r>
          </a:p>
        </p:txBody>
      </p:sp>
      <p:sp>
        <p:nvSpPr>
          <p:cNvPr id="1536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6F11439-7CDB-4504-8141-687353BC3077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400" smtClean="0"/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533400"/>
            <a:ext cx="7688262" cy="1287463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The Fundamental Canons (continued)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marL="514350" indent="-514350" eaLnBrk="1" hangingPunct="1">
              <a:buSzPct val="100000"/>
              <a:buFont typeface="Wingdings" panose="05000000000000000000" pitchFamily="2" charset="2"/>
              <a:buAutoNum type="arabicParenR" startAt="6"/>
            </a:pPr>
            <a:r>
              <a:rPr lang="en-US" altLang="en-US" sz="2400" smtClean="0">
                <a:latin typeface="Arial" panose="020B0604020202020204" pitchFamily="34" charset="0"/>
              </a:rPr>
              <a:t>Associate only with reputable persons and organizations</a:t>
            </a:r>
          </a:p>
          <a:p>
            <a:pPr marL="514350" indent="-514350" eaLnBrk="1" hangingPunct="1">
              <a:buSzPct val="100000"/>
              <a:buFont typeface="Wingdings" panose="05000000000000000000" pitchFamily="2" charset="2"/>
              <a:buAutoNum type="arabicParenR" startAt="6"/>
            </a:pPr>
            <a:r>
              <a:rPr lang="en-US" altLang="en-US" sz="2400" smtClean="0">
                <a:latin typeface="Arial" panose="020B0604020202020204" pitchFamily="34" charset="0"/>
              </a:rPr>
              <a:t>Issue only objective and truthful public statements</a:t>
            </a:r>
          </a:p>
          <a:p>
            <a:pPr marL="514350" indent="-514350" eaLnBrk="1" hangingPunct="1">
              <a:buSzPct val="100000"/>
              <a:buFont typeface="Wingdings" panose="05000000000000000000" pitchFamily="2" charset="2"/>
              <a:buAutoNum type="arabicParenR" startAt="6"/>
            </a:pPr>
            <a:r>
              <a:rPr lang="en-US" altLang="en-US" sz="2400" smtClean="0">
                <a:latin typeface="Arial" panose="020B0604020202020204" pitchFamily="34" charset="0"/>
              </a:rPr>
              <a:t>Consider environmental impact and sustainable development</a:t>
            </a:r>
          </a:p>
          <a:p>
            <a:pPr marL="514350" indent="-514350" eaLnBrk="1" hangingPunct="1">
              <a:buSzPct val="100000"/>
              <a:buFont typeface="Wingdings" panose="05000000000000000000" pitchFamily="2" charset="2"/>
              <a:buAutoNum type="arabicParenR" startAt="6"/>
            </a:pPr>
            <a:r>
              <a:rPr lang="en-US" altLang="en-US" sz="2400" smtClean="0">
                <a:latin typeface="Arial" panose="020B0604020202020204" pitchFamily="34" charset="0"/>
              </a:rPr>
              <a:t>Do not seek ethical sanctions against other engineers unless warranted</a:t>
            </a:r>
          </a:p>
          <a:p>
            <a:pPr marL="514350" indent="-514350" eaLnBrk="1" hangingPunct="1">
              <a:buSzPct val="100000"/>
              <a:buFont typeface="Wingdings" panose="05000000000000000000" pitchFamily="2" charset="2"/>
              <a:buAutoNum type="arabicParenR" startAt="6"/>
            </a:pPr>
            <a:r>
              <a:rPr lang="en-US" altLang="en-US" sz="2400" smtClean="0">
                <a:latin typeface="Arial" panose="020B0604020202020204" pitchFamily="34" charset="0"/>
              </a:rPr>
              <a:t>ASME members will abide by Constituiton, By-Laws and Policies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ASME Code of Ethics</a:t>
            </a:r>
          </a:p>
        </p:txBody>
      </p:sp>
      <p:sp>
        <p:nvSpPr>
          <p:cNvPr id="1741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7919738-666A-479D-8E51-72EEF89B70D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en-US" sz="1400" smtClean="0"/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457200"/>
            <a:ext cx="7688262" cy="1363663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1.  Safety, health, and welfare of  the public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133600"/>
            <a:ext cx="7772400" cy="45339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Recognize that live/safety/health/welfare depend on engineering decisions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Approve only designs that are safe and conform to standards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If over-ruled, inform client/employer of consequences</a:t>
            </a:r>
          </a:p>
          <a:p>
            <a:pPr marL="800100" lvl="1" indent="-342900" eaLnBrk="1" hangingPunct="1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smtClean="0">
                <a:latin typeface="Arial" panose="020B0604020202020204" pitchFamily="34" charset="0"/>
              </a:rPr>
              <a:t>Provide standards/codes/procedures</a:t>
            </a:r>
          </a:p>
          <a:p>
            <a:pPr marL="800100" lvl="1" indent="-342900" eaLnBrk="1" hangingPunct="1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smtClean="0">
                <a:latin typeface="Arial" panose="020B0604020202020204" pitchFamily="34" charset="0"/>
              </a:rPr>
              <a:t>Conduct reviews of safety and reliability</a:t>
            </a:r>
          </a:p>
          <a:p>
            <a:pPr marL="800100" lvl="1" indent="-342900" eaLnBrk="1" hangingPunct="1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smtClean="0">
                <a:latin typeface="Arial" panose="020B0604020202020204" pitchFamily="34" charset="0"/>
              </a:rPr>
              <a:t>Inform authority about public danger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Inform authority of ethical violations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ASME Code of Ethics</a:t>
            </a:r>
          </a:p>
        </p:txBody>
      </p:sp>
      <p:sp>
        <p:nvSpPr>
          <p:cNvPr id="1945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78956CD-703D-46FB-B1A2-97FABA303E3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en-US" sz="1400" smtClean="0"/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381000"/>
            <a:ext cx="7772400" cy="15240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2.  Only in areas of competence</a:t>
            </a: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324100"/>
            <a:ext cx="7772400" cy="22479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sz="2800" smtClean="0">
                <a:latin typeface="Arial" panose="020B0604020202020204" pitchFamily="34" charset="0"/>
              </a:rPr>
              <a:t>When qualified by education or experience</a:t>
            </a:r>
          </a:p>
          <a:p>
            <a:pPr eaLnBrk="1" hangingPunct="1"/>
            <a:r>
              <a:rPr lang="en-US" altLang="en-US" sz="2800" smtClean="0">
                <a:latin typeface="Arial" panose="020B0604020202020204" pitchFamily="34" charset="0"/>
              </a:rPr>
              <a:t>May work outside of your field but restricted to area of competence</a:t>
            </a:r>
          </a:p>
          <a:p>
            <a:pPr eaLnBrk="1" hangingPunct="1"/>
            <a:r>
              <a:rPr lang="en-US" altLang="en-US" sz="2800" smtClean="0">
                <a:latin typeface="Arial" panose="020B0604020202020204" pitchFamily="34" charset="0"/>
              </a:rPr>
              <a:t>Do not misrepresent qualifications</a:t>
            </a:r>
          </a:p>
          <a:p>
            <a:pPr eaLnBrk="1" hangingPunct="1"/>
            <a:endParaRPr lang="en-US" altLang="en-US" sz="280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ASME Code of Ethics</a:t>
            </a:r>
          </a:p>
        </p:txBody>
      </p:sp>
      <p:sp>
        <p:nvSpPr>
          <p:cNvPr id="2150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A396424-756C-451A-9615-98DFB3A18DE7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en-US" sz="1400" smtClean="0"/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609600"/>
            <a:ext cx="7696200" cy="1752600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3.  Continue and promote professional and ethical development</a:t>
            </a:r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3314700"/>
            <a:ext cx="7772400" cy="14097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sz="2800" smtClean="0">
                <a:latin typeface="Arial" panose="020B0604020202020204" pitchFamily="34" charset="0"/>
              </a:rPr>
              <a:t>Life-long learning</a:t>
            </a:r>
          </a:p>
          <a:p>
            <a:pPr eaLnBrk="1" hangingPunct="1"/>
            <a:r>
              <a:rPr lang="en-US" altLang="en-US" sz="2800" smtClean="0">
                <a:latin typeface="Arial" panose="020B0604020202020204" pitchFamily="34" charset="0"/>
              </a:rPr>
              <a:t>Provide opportunities for supervisees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Designs\Blends.pot</Template>
  <TotalTime>57</TotalTime>
  <Pages>16</Pages>
  <Words>707</Words>
  <Application>Microsoft Office PowerPoint</Application>
  <PresentationFormat>On-screen Show (4:3)</PresentationFormat>
  <Paragraphs>120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Tahoma</vt:lpstr>
      <vt:lpstr>Times New Roman</vt:lpstr>
      <vt:lpstr>Wingdings</vt:lpstr>
      <vt:lpstr>Blends</vt:lpstr>
      <vt:lpstr>Engineering Ethics</vt:lpstr>
      <vt:lpstr>Engineering Ethics</vt:lpstr>
      <vt:lpstr>ASME Code of Ethics of Engineers https://www.asme.org/wwwasmeorg/media/ResourceFiles/AboutASME/Get%20Involved/Advocacy/Policy-Publications/P-15-7-Ethics.pdf </vt:lpstr>
      <vt:lpstr>The Fundamental Principles</vt:lpstr>
      <vt:lpstr>The Fundamental Canons</vt:lpstr>
      <vt:lpstr>The Fundamental Canons (continued)</vt:lpstr>
      <vt:lpstr>1.  Safety, health, and welfare of  the public</vt:lpstr>
      <vt:lpstr>2.  Only in areas of competence</vt:lpstr>
      <vt:lpstr>3.  Continue and promote professional and ethical development</vt:lpstr>
      <vt:lpstr>4.  Faithful agents or trustees</vt:lpstr>
      <vt:lpstr>4.  Faithful agents or trustees (continued)</vt:lpstr>
      <vt:lpstr>5. Respect proprietary information and intellectual property </vt:lpstr>
      <vt:lpstr>5. Respect proprietary information and intellectual property (continued)</vt:lpstr>
      <vt:lpstr>6. Associate only with reputable persons and organizations</vt:lpstr>
      <vt:lpstr>7. Issue only objective and truthful public statements </vt:lpstr>
      <vt:lpstr>8. Consider environmental impact and sustainable development</vt:lpstr>
      <vt:lpstr>9. Do not seek ethical sanctions against other engineers unless warranted</vt:lpstr>
      <vt:lpstr>10.  ASME members agree to abide by this Code of Ethics and ASME Constitution, By-Laws and Policies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Engineering Ethics</dc:title>
  <dc:subject/>
  <dc:creator>H J Sommer</dc:creator>
  <cp:keywords/>
  <dc:description/>
  <cp:lastModifiedBy>H J Sommer</cp:lastModifiedBy>
  <cp:revision>27</cp:revision>
  <cp:lastPrinted>2018-09-28T13:51:43Z</cp:lastPrinted>
  <dcterms:created xsi:type="dcterms:W3CDTF">1995-03-13T14:24:22Z</dcterms:created>
  <dcterms:modified xsi:type="dcterms:W3CDTF">2019-10-04T15:18:10Z</dcterms:modified>
</cp:coreProperties>
</file>