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4" r:id="rId2"/>
    <p:sldId id="323" r:id="rId3"/>
    <p:sldId id="281" r:id="rId4"/>
    <p:sldId id="291" r:id="rId5"/>
    <p:sldId id="296" r:id="rId6"/>
    <p:sldId id="292" r:id="rId7"/>
    <p:sldId id="293" r:id="rId8"/>
    <p:sldId id="297" r:id="rId9"/>
    <p:sldId id="298" r:id="rId10"/>
    <p:sldId id="294" r:id="rId11"/>
    <p:sldId id="299" r:id="rId12"/>
    <p:sldId id="304" r:id="rId13"/>
    <p:sldId id="305" r:id="rId14"/>
    <p:sldId id="300" r:id="rId15"/>
    <p:sldId id="309" r:id="rId16"/>
    <p:sldId id="310" r:id="rId17"/>
    <p:sldId id="311" r:id="rId18"/>
    <p:sldId id="312" r:id="rId19"/>
    <p:sldId id="313" r:id="rId20"/>
    <p:sldId id="314" r:id="rId21"/>
    <p:sldId id="316" r:id="rId22"/>
    <p:sldId id="315" r:id="rId23"/>
    <p:sldId id="302" r:id="rId24"/>
    <p:sldId id="317" r:id="rId25"/>
    <p:sldId id="322" r:id="rId26"/>
    <p:sldId id="318" r:id="rId27"/>
    <p:sldId id="320" r:id="rId28"/>
    <p:sldId id="321" r:id="rId29"/>
    <p:sldId id="303" r:id="rId30"/>
    <p:sldId id="306" r:id="rId31"/>
    <p:sldId id="307" r:id="rId32"/>
    <p:sldId id="30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70C0"/>
    <a:srgbClr val="00CC00"/>
    <a:srgbClr val="FFFF00"/>
    <a:srgbClr val="376092"/>
    <a:srgbClr val="66CCFF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047DCB-2887-4361-AC4F-AF60EAEE4E15}" type="datetimeFigureOut">
              <a:rPr lang="en-US" altLang="en-US"/>
              <a:pPr/>
              <a:t>7/12/2018</a:t>
            </a:fld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C2CD5B-1A17-4B89-BB15-2EB42CA0A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22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113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80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89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93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52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898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18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57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780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559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43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007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2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054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755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59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780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846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235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210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84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67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453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460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13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60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37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30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72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41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7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3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7D05-01FE-4531-BA1C-35C5BF2DC15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1740A-6902-4DB2-8096-2B92DD6D5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13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AC69-813D-445D-A440-A2ADF6398E6D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4DA94-861A-4058-897C-B5B1F8213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95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704F-B018-48B7-8B8A-90E6D88C86B3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225FE-7586-4DBE-9C49-1EA31FB09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6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B82C-3E1A-4BDE-A485-5944A5091526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26CCA-2152-4DE8-A08A-65E18B893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C13A-8E45-459E-8C69-C76C930ED59E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C745F-DA1B-47AE-B004-C9F5E5521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9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E4FD-2C24-4FA5-AB18-AD32685C43FC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E5A9F-E1AF-474F-A47B-9FD41E3B9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00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230E-60DD-4CFC-AEF0-E5168518BD1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A51DA-3906-4428-A813-C8311F712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48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EF8D-9ABF-438B-A81E-1E5AAD5E96E3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7BE13-B96E-4BEC-A914-80BC7CBD8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7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0CA0-2439-465A-A0D1-E09DD1E6C76A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093AA-975D-41C7-91D2-DA84456CA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54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D142-4028-4ED4-88E6-FB45F944BBCA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C1A3F-4AC0-424C-80A7-1E487DF49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04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2FAD-6203-47B0-98C7-3D8F09680B0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DB6E-1925-4E21-B0E9-D8B22ECAB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34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F9FE8A-4388-45F1-B234-C8506451941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92F4DE-8C8B-4429-B333-C0D3B6A7F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6100" y="870023"/>
            <a:ext cx="8229600" cy="2191471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376092"/>
                </a:solidFill>
                <a:latin typeface="Trebuchet MS" panose="020B0603020202020204" pitchFamily="34" charset="0"/>
              </a:rPr>
              <a:t>Video Measurement of Golf Green Putting Speed Using a Cellphone</a:t>
            </a:r>
            <a:endParaRPr lang="en-US" altLang="en-US" sz="4000" dirty="0" smtClean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sp>
        <p:nvSpPr>
          <p:cNvPr id="38915" name="Subtitle 2"/>
          <p:cNvSpPr>
            <a:spLocks/>
          </p:cNvSpPr>
          <p:nvPr/>
        </p:nvSpPr>
        <p:spPr bwMode="auto">
          <a:xfrm>
            <a:off x="405533" y="3286919"/>
            <a:ext cx="7978775" cy="16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Joe Sommer, Tim Lulis, John 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Kaminski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Mechanical Engineering and Plant Science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The Pennsylvania State University</a:t>
            </a:r>
            <a:endParaRPr lang="en-US" altLang="en-US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38920" name="Picture 8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376092"/>
                </a:solidFill>
                <a:latin typeface="Trebuchet MS" panose="020B0603020202020204" pitchFamily="34" charset="0"/>
              </a:rPr>
              <a:t>Kinematics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94841" y="1037271"/>
            <a:ext cx="8290936" cy="41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Pixels per inch</a:t>
            </a: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Camera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calibration for initial analysis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M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ean ball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diameter in pixels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/ 1.68 inch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X-Y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location in inches versus time</a:t>
            </a: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Blob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centroid,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not center for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circle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fit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Savitsky-Golay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7-point floating cubic interpolant</a:t>
            </a: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Position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, velocity and acceleration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245" y="4298882"/>
            <a:ext cx="4576493" cy="23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03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376092"/>
                </a:solidFill>
                <a:latin typeface="Trebuchet MS" panose="020B0603020202020204" pitchFamily="34" charset="0"/>
              </a:rPr>
              <a:t>Linear Velocity - Model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94841" y="1037271"/>
            <a:ext cx="8290936" cy="41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4764" y="957142"/>
            <a:ext cx="8290936" cy="41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Pure rolling, constant deceleration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v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= </a:t>
            </a:r>
            <a:r>
              <a:rPr lang="en-US" altLang="en-US" sz="28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sz="28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 t +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sz="2800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         a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= -</a:t>
            </a:r>
            <a:r>
              <a:rPr lang="en-US" altLang="en-US" sz="28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p1</a:t>
            </a:r>
            <a:endParaRPr lang="en-US" altLang="en-US" sz="28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s</a:t>
            </a:r>
            <a:r>
              <a:rPr lang="en-US" altLang="en-US" sz="2800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LIN_VEL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= (</a:t>
            </a:r>
            <a:r>
              <a:rPr lang="en-US" altLang="en-US" sz="28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v</a:t>
            </a:r>
            <a:r>
              <a:rPr lang="en-US" altLang="en-US" sz="28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LAUNCH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)</a:t>
            </a:r>
            <a:r>
              <a:rPr lang="en-US" altLang="en-US" sz="2800" baseline="30000" dirty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 / 2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Typical values for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1X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notch</a:t>
            </a:r>
          </a:p>
          <a:p>
            <a:pPr lvl="1"/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v</a:t>
            </a:r>
            <a:r>
              <a:rPr lang="en-US" altLang="en-US" sz="2400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LAUNCH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= 6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ft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/sec, a = 1.5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ft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/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sec</a:t>
            </a:r>
            <a:r>
              <a:rPr lang="en-US" altLang="en-US" sz="2400" baseline="30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s</a:t>
            </a:r>
            <a:r>
              <a:rPr lang="en-US" altLang="en-US" sz="2400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LIN_VEL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= 12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ft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endParaRPr lang="en-US" altLang="en-US" sz="28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accel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is function of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vel</a:t>
            </a:r>
            <a:endParaRPr lang="en-US" altLang="en-US" sz="28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Hubbard,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Alaways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(1999)</a:t>
            </a:r>
          </a:p>
          <a:p>
            <a:pPr lvl="1"/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Brearly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deMestre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(2004)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68" y="3725919"/>
            <a:ext cx="3976254" cy="2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85787" y="-69794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Linear Velocity - Results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0098" y="1037852"/>
            <a:ext cx="1844868" cy="44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f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it velocity as linear function of time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s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lope is </a:t>
            </a: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decel</a:t>
            </a:r>
            <a:endParaRPr lang="en-US" altLang="en-US" sz="2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higher </a:t>
            </a: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decel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higher </a:t>
            </a: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vel</a:t>
            </a:r>
            <a:endParaRPr lang="en-US" altLang="en-US" sz="2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lower slope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l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ower </a:t>
            </a: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vel</a:t>
            </a:r>
            <a:endParaRPr lang="en-US" altLang="en-US" sz="2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66" y="1524056"/>
            <a:ext cx="6833562" cy="51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85787" y="13336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Linear Velocity - Predictions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2232" y="1637927"/>
            <a:ext cx="1844868" cy="33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fit velocity as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linear function </a:t>
            </a: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of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time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1</a:t>
            </a: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notch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30 fps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 = 216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416254"/>
            <a:ext cx="6791533" cy="50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30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Alternate Models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38498" y="876011"/>
            <a:ext cx="5233123" cy="469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Quadratic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velocity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v 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=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t</a:t>
            </a:r>
            <a:r>
              <a:rPr lang="en-US" altLang="en-US" baseline="30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t +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3</a:t>
            </a:r>
            <a:endParaRPr lang="en-US" altLang="en-US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Cubic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position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x 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= 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t</a:t>
            </a:r>
            <a:r>
              <a:rPr lang="en-US" altLang="en-US" baseline="30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3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t</a:t>
            </a:r>
            <a:r>
              <a:rPr lang="en-US" altLang="en-US" baseline="30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3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t + 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4</a:t>
            </a:r>
            <a:endParaRPr lang="en-US" altLang="en-US" baseline="-25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Linear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drag ODE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 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=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v +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endParaRPr lang="en-US" altLang="en-US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Quadratic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drag ODE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 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=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v</a:t>
            </a:r>
            <a:r>
              <a:rPr lang="en-US" altLang="en-US" baseline="30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endParaRPr lang="en-US" altLang="en-US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5" y="3027615"/>
            <a:ext cx="4923413" cy="36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85787" y="-69794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Quadratic Velocity - Predictions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524056"/>
            <a:ext cx="6740236" cy="5055177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2232" y="1523352"/>
            <a:ext cx="1844868" cy="33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fit velocity as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quadratic function </a:t>
            </a: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of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time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1</a:t>
            </a: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notch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30 fps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 = 216</a:t>
            </a:r>
          </a:p>
        </p:txBody>
      </p:sp>
    </p:spTree>
    <p:extLst>
      <p:ext uri="{BB962C8B-B14F-4D97-AF65-F5344CB8AC3E}">
        <p14:creationId xmlns:p14="http://schemas.microsoft.com/office/powerpoint/2010/main" val="1873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85787" y="-69794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Cubic Position - Predictions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2232" y="1523352"/>
            <a:ext cx="1844868" cy="33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fit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position </a:t>
            </a: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as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cubic function </a:t>
            </a: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of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time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1</a:t>
            </a: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notch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30 fps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 = 216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51" y="1343170"/>
            <a:ext cx="6703291" cy="50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85787" y="-69794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Linear Drag ODE - Predictions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2232" y="1523352"/>
            <a:ext cx="1844868" cy="36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fit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acceleration as linear function </a:t>
            </a: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of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velocity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1</a:t>
            </a: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notch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30 fps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 = 216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315461"/>
            <a:ext cx="6740236" cy="50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85787" y="-69794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smtClean="0">
                <a:solidFill>
                  <a:srgbClr val="376092"/>
                </a:solidFill>
                <a:latin typeface="Trebuchet MS" panose="020B0603020202020204" pitchFamily="34" charset="0"/>
              </a:rPr>
              <a:t>Quadratic Drag ODE </a:t>
            </a:r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- Predictions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2232" y="1523352"/>
            <a:ext cx="1844868" cy="33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fit acceleration as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quadratic </a:t>
            </a: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function of velocity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1</a:t>
            </a: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notch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30 fps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 = 216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523352"/>
            <a:ext cx="6777181" cy="50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1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Correlation Model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46100" y="982050"/>
            <a:ext cx="83760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Residuals correlated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to </a:t>
            </a:r>
            <a:r>
              <a:rPr lang="en-US" altLang="en-US" sz="28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v</a:t>
            </a:r>
            <a:r>
              <a:rPr lang="en-US" altLang="en-US" sz="28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MEAN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 during video</a:t>
            </a:r>
          </a:p>
          <a:p>
            <a:r>
              <a:rPr lang="en-US" altLang="en-US" sz="28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BRD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 = </a:t>
            </a:r>
            <a:r>
              <a:rPr lang="en-US" altLang="en-US" sz="28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8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800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s</a:t>
            </a:r>
            <a:r>
              <a:rPr lang="en-US" altLang="en-US" sz="2800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LIN_VEL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+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800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3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v</a:t>
            </a:r>
            <a:r>
              <a:rPr lang="en-US" altLang="en-US" sz="28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MEAN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800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4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(</a:t>
            </a:r>
            <a:r>
              <a:rPr lang="en-US" altLang="en-US" sz="28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sz="28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)</a:t>
            </a:r>
            <a:r>
              <a:rPr lang="en-US" altLang="en-US" sz="28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QUAD_VEL</a:t>
            </a:r>
            <a:endParaRPr lang="en-US" altLang="en-US" sz="2800" baseline="-25000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2190159"/>
            <a:ext cx="4288309" cy="321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06" y="3320257"/>
            <a:ext cx="4288309" cy="32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21592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Weekend Project ?</a:t>
            </a:r>
            <a:endParaRPr lang="en-US" altLang="en-US" sz="4000" dirty="0" smtClean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0" y="2909454"/>
            <a:ext cx="5044093" cy="378306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85787" y="1238394"/>
            <a:ext cx="7772400" cy="41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27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Stimpmeter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readings per day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Cellphone video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White ball on green background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Deceleration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s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=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v</a:t>
            </a:r>
            <a:r>
              <a:rPr lang="en-US" altLang="en-US" sz="2800" baseline="30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/ 2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</a:t>
            </a:r>
            <a:endParaRPr lang="en-US" altLang="en-US" sz="2800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83753"/>
            <a:ext cx="8229600" cy="13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Correlation Model - Predictions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5527" y="1523352"/>
            <a:ext cx="1961573" cy="39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s</a:t>
            </a:r>
            <a:r>
              <a:rPr lang="en-US" altLang="en-US" sz="20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LIN_VEL</a:t>
            </a:r>
            <a:r>
              <a:rPr lang="en-US" altLang="en-US" sz="2000" baseline="-25000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endParaRPr lang="en-US" altLang="en-US" sz="2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(</a:t>
            </a:r>
            <a:r>
              <a:rPr lang="en-US" altLang="en-US" sz="2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sz="20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)</a:t>
            </a:r>
            <a:r>
              <a:rPr lang="en-US" altLang="en-US" sz="20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QUAD_VEL</a:t>
            </a:r>
            <a:endParaRPr lang="en-US" altLang="en-US" sz="2000" baseline="-25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1</a:t>
            </a: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notch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30 fps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 = 216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RMSE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3.87 inch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99439" y="967659"/>
            <a:ext cx="7202295" cy="62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BRD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= 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4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4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s</a:t>
            </a:r>
            <a:r>
              <a:rPr lang="en-US" altLang="en-US" sz="24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LIN_VEL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4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3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v</a:t>
            </a:r>
            <a:r>
              <a:rPr lang="en-US" altLang="en-US" sz="24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MEAN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4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4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(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sz="24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)</a:t>
            </a:r>
            <a:r>
              <a:rPr lang="en-US" altLang="en-US" sz="2400" baseline="-25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QUAD_VEL</a:t>
            </a:r>
            <a:endParaRPr lang="en-US" altLang="en-US" sz="2400" baseline="-25000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588720"/>
            <a:ext cx="6759864" cy="50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83753"/>
            <a:ext cx="8229600" cy="13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Correlation Model - Validation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788" y="919740"/>
            <a:ext cx="1961573" cy="39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1</a:t>
            </a: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notch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30 fps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 = 216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Trial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 notch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30 fps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N = 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222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total</a:t>
            </a: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RMSE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4.45 </a:t>
            </a: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inch</a:t>
            </a:r>
          </a:p>
          <a:p>
            <a:pPr marL="0" indent="0">
              <a:buNone/>
            </a:pPr>
            <a:endParaRPr lang="en-US" altLang="en-US" sz="2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238395"/>
            <a:ext cx="6842990" cy="51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83753"/>
            <a:ext cx="8229600" cy="13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err="1" smtClean="0">
                <a:solidFill>
                  <a:srgbClr val="376092"/>
                </a:solidFill>
                <a:latin typeface="Trebuchet MS" panose="020B0603020202020204" pitchFamily="34" charset="0"/>
              </a:rPr>
              <a:t>Stimpmeter</a:t>
            </a:r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 - Validation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5527" y="1523352"/>
            <a:ext cx="1961573" cy="39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1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 = 36</a:t>
            </a:r>
          </a:p>
          <a:p>
            <a:pPr marL="0" indent="0">
              <a:buNone/>
            </a:pPr>
            <a:endParaRPr lang="en-US" altLang="en-US" sz="2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2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 = 37</a:t>
            </a: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overall</a:t>
            </a:r>
          </a:p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RMSE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3.73 inch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158441"/>
            <a:ext cx="6814128" cy="51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2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Conclusions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5618" y="1007347"/>
            <a:ext cx="7262091" cy="464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iPhone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, iPad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and Android</a:t>
            </a: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Tripod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mount, level </a:t>
            </a:r>
          </a:p>
          <a:p>
            <a:pPr lvl="1"/>
            <a:r>
              <a:rPr lang="en-US" altLang="en-US" sz="240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sz="2400" smtClean="0">
                <a:solidFill>
                  <a:srgbClr val="6600FF"/>
                </a:solidFill>
                <a:latin typeface="Trebuchet MS" panose="020B0603020202020204" pitchFamily="34" charset="0"/>
              </a:rPr>
              <a:t>utt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into 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FOV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Standard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camera at 30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fps</a:t>
            </a: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No special lighting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B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all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diameter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for photogrammetry</a:t>
            </a: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I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ndependent of camera height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95% confidence interval 7.5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inches</a:t>
            </a:r>
          </a:p>
          <a:p>
            <a:pPr lvl="1"/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Stimpmeter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3 rolls within 8 inches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61" y="361010"/>
            <a:ext cx="2552221" cy="3874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60" y="4837472"/>
            <a:ext cx="2760040" cy="1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1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Future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1355" y="879878"/>
            <a:ext cx="7772400" cy="235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Compass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heading and GPS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location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Measure break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and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consistency</a:t>
            </a:r>
            <a:endParaRPr lang="en-US" altLang="en-US" sz="2800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2" y="1970857"/>
            <a:ext cx="3374759" cy="2531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44" y="2047614"/>
            <a:ext cx="3444009" cy="2583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33" y="4675410"/>
            <a:ext cx="3588090" cy="20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1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Consistent Break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" y="966787"/>
            <a:ext cx="7633277" cy="57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1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Stop in </a:t>
            </a:r>
            <a:r>
              <a:rPr lang="en-US" altLang="en-US" sz="4000" dirty="0" err="1" smtClean="0">
                <a:solidFill>
                  <a:srgbClr val="376092"/>
                </a:solidFill>
                <a:latin typeface="Trebuchet MS" panose="020B0603020202020204" pitchFamily="34" charset="0"/>
              </a:rPr>
              <a:t>FOV</a:t>
            </a:r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 - Velocity 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78" y="1009868"/>
            <a:ext cx="7538891" cy="56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1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Stop in </a:t>
            </a:r>
            <a:r>
              <a:rPr lang="en-US" altLang="en-US" sz="4000" dirty="0" err="1" smtClean="0">
                <a:solidFill>
                  <a:srgbClr val="376092"/>
                </a:solidFill>
                <a:latin typeface="Trebuchet MS" panose="020B0603020202020204" pitchFamily="34" charset="0"/>
              </a:rPr>
              <a:t>FOV</a:t>
            </a:r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 - Row 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7" y="928183"/>
            <a:ext cx="7573913" cy="56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1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Stop in </a:t>
            </a:r>
            <a:r>
              <a:rPr lang="en-US" altLang="en-US" sz="4000" dirty="0" err="1" smtClean="0">
                <a:solidFill>
                  <a:srgbClr val="376092"/>
                </a:solidFill>
                <a:latin typeface="Trebuchet MS" panose="020B0603020202020204" pitchFamily="34" charset="0"/>
              </a:rPr>
              <a:t>FOV</a:t>
            </a:r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 - Break 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4" y="892536"/>
            <a:ext cx="7750752" cy="58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376092"/>
                </a:solidFill>
                <a:latin typeface="Trebuchet MS" panose="020B0603020202020204" pitchFamily="34" charset="0"/>
              </a:rPr>
              <a:t>Quadratic </a:t>
            </a:r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Velocity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7" y="1339850"/>
            <a:ext cx="79343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21592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err="1">
                <a:solidFill>
                  <a:srgbClr val="376092"/>
                </a:solidFill>
                <a:latin typeface="Trebuchet MS" panose="020B0603020202020204" pitchFamily="34" charset="0"/>
              </a:rPr>
              <a:t>Stimpmeter</a:t>
            </a:r>
            <a:endParaRPr lang="en-US" altLang="en-US" sz="4000" dirty="0" smtClean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0987" y="1161962"/>
            <a:ext cx="7772400" cy="41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Edward 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Stimpson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1935</a:t>
            </a:r>
          </a:p>
          <a:p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USGA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patent 2015 ($120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)</a:t>
            </a:r>
          </a:p>
          <a:p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Release 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ball at 20 degree angle</a:t>
            </a:r>
          </a:p>
          <a:p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Measure 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ball roll distance (</a:t>
            </a:r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BRD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) in 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feet</a:t>
            </a:r>
          </a:p>
          <a:p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Consistent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v</a:t>
            </a:r>
            <a:r>
              <a:rPr lang="en-US" altLang="en-US" baseline="-25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LAUNCH</a:t>
            </a:r>
            <a:endParaRPr lang="en-US" altLang="en-US" baseline="-25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1X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notch, 6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ft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/sec</a:t>
            </a:r>
            <a:endParaRPr lang="en-US" altLang="en-US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dirty="0" err="1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notch, 4.243 </a:t>
            </a:r>
            <a:r>
              <a:rPr lang="en-US" altLang="en-US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ft</a:t>
            </a:r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/sec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56" y="4220971"/>
            <a:ext cx="4048705" cy="2228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33" y="420765"/>
            <a:ext cx="2695628" cy="17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Cubic Position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398588"/>
            <a:ext cx="7162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23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376092"/>
                </a:solidFill>
                <a:latin typeface="Trebuchet MS" panose="020B0603020202020204" pitchFamily="34" charset="0"/>
              </a:rPr>
              <a:t>Linear </a:t>
            </a:r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Drag ODE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75" y="1063625"/>
            <a:ext cx="76390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0"/>
            <a:ext cx="8229600" cy="13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376092"/>
                </a:solidFill>
                <a:latin typeface="Trebuchet MS" panose="020B0603020202020204" pitchFamily="34" charset="0"/>
              </a:rPr>
              <a:t>Quadratic </a:t>
            </a:r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Drag ODE</a:t>
            </a:r>
            <a:endParaRPr lang="en-US" altLang="en-US" sz="4000" dirty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24" y="1029364"/>
            <a:ext cx="8339376" cy="43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21592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err="1" smtClean="0">
                <a:solidFill>
                  <a:srgbClr val="376092"/>
                </a:solidFill>
                <a:latin typeface="Trebuchet MS" panose="020B0603020202020204" pitchFamily="34" charset="0"/>
              </a:rPr>
              <a:t>Stimpmeter</a:t>
            </a:r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 Reading - 6 rolls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85787" y="1051126"/>
            <a:ext cx="7772400" cy="41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M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ark start location, roll 3 balls</a:t>
            </a: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N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ot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more than 8 inches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apart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M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ark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first average location</a:t>
            </a: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R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oll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3 balls in opposite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direction</a:t>
            </a: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M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ark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second average location </a:t>
            </a: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M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easure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from start to first average</a:t>
            </a: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M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easure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from first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to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second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average</a:t>
            </a:r>
            <a:endParaRPr lang="en-US" altLang="en-US" sz="28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U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se mean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of two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distances</a:t>
            </a: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Within 18 inches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endParaRPr lang="en-US" altLang="en-US" sz="28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6" y="5043762"/>
            <a:ext cx="2251531" cy="1688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20" y="1085659"/>
            <a:ext cx="1357680" cy="37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21592"/>
            <a:ext cx="8229600" cy="132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Methods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0477" y="930266"/>
            <a:ext cx="5870501" cy="52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A4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bentgrass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, flat</a:t>
            </a:r>
            <a:endParaRPr lang="en-US" altLang="en-US" sz="28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0</a:t>
            </a:r>
          </a:p>
          <a:p>
            <a:pPr lvl="1"/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1X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notch, 100 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BRD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1</a:t>
            </a:r>
          </a:p>
          <a:p>
            <a:pPr lvl="1"/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notch, 36 tests, 216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BRD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Develop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computational model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Trial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2</a:t>
            </a:r>
          </a:p>
          <a:p>
            <a:pPr lvl="1"/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2X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notch, 37 tests, 222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BRD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Validate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model</a:t>
            </a:r>
            <a:endParaRPr lang="en-US" altLang="en-US" sz="24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4147677"/>
            <a:ext cx="3704936" cy="2222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98" y="1030178"/>
            <a:ext cx="3257267" cy="21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85787" y="-69794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376092"/>
                </a:solidFill>
                <a:latin typeface="Trebuchet MS" panose="020B0603020202020204" pitchFamily="34" charset="0"/>
              </a:rPr>
              <a:t>Trial 0</a:t>
            </a:r>
            <a:endParaRPr lang="en-US" altLang="en-US" sz="4000" dirty="0" smtClean="0">
              <a:solidFill>
                <a:srgbClr val="376092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572258"/>
            <a:ext cx="6829811" cy="5122358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50734" y="927096"/>
            <a:ext cx="6499706" cy="62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1X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notch, 100 rolls, same location, no video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0945" y="1637927"/>
            <a:ext cx="1906155" cy="392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0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RMSE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3.93 inch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0.2 inch/roll</a:t>
            </a:r>
          </a:p>
          <a:p>
            <a:pPr marL="0" indent="0">
              <a:buNone/>
            </a:pPr>
            <a:endParaRPr lang="en-US" altLang="en-US" sz="20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lastic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6600FF"/>
                </a:solidFill>
                <a:latin typeface="Trebuchet MS" panose="020B0603020202020204" pitchFamily="34" charset="0"/>
              </a:rPr>
              <a:t>d</a:t>
            </a: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eformation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Rana, Askew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(2017)</a:t>
            </a:r>
          </a:p>
        </p:txBody>
      </p:sp>
    </p:spTree>
    <p:extLst>
      <p:ext uri="{BB962C8B-B14F-4D97-AF65-F5344CB8AC3E}">
        <p14:creationId xmlns:p14="http://schemas.microsoft.com/office/powerpoint/2010/main" val="37061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21592"/>
            <a:ext cx="8229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Video Photogrammetry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8173" y="1037271"/>
            <a:ext cx="7772400" cy="464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iPhone 6 back camera</a:t>
            </a: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30 fps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video,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1920x1080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pixels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42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inches above </a:t>
            </a:r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turf, level</a:t>
            </a:r>
            <a:endParaRPr lang="en-US" altLang="en-US" sz="28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40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inch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FOV</a:t>
            </a:r>
            <a:endParaRPr lang="en-US" altLang="en-US" sz="24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48 pix/inch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Random locations</a:t>
            </a: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Start/middle/end</a:t>
            </a:r>
          </a:p>
          <a:p>
            <a:pPr lvl="1"/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Stimpmeter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 not visible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OK to stop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in </a:t>
            </a:r>
            <a:r>
              <a:rPr lang="en-US" altLang="en-US" sz="24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FOV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83" y="3003118"/>
            <a:ext cx="4785590" cy="35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21592"/>
            <a:ext cx="8229600" cy="10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Video Analysis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15636" y="775011"/>
            <a:ext cx="7772400" cy="508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Personal computer using </a:t>
            </a:r>
            <a:r>
              <a:rPr lang="en-US" altLang="en-US" sz="2800" dirty="0" err="1">
                <a:solidFill>
                  <a:srgbClr val="6600FF"/>
                </a:solidFill>
                <a:latin typeface="Trebuchet MS" panose="020B0603020202020204" pitchFamily="34" charset="0"/>
              </a:rPr>
              <a:t>MATLAB</a:t>
            </a:r>
            <a:endParaRPr lang="en-US" altLang="en-US" sz="28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Binarize</a:t>
            </a:r>
            <a:endParaRPr lang="en-US" altLang="en-US" sz="28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Mean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intensity + two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stdev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Morphological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open/close </a:t>
            </a:r>
            <a:r>
              <a:rPr lang="en-US" altLang="en-US" sz="2400" dirty="0" err="1" smtClean="0">
                <a:solidFill>
                  <a:srgbClr val="6600FF"/>
                </a:solidFill>
                <a:latin typeface="Trebuchet MS" panose="020B0603020202020204" pitchFamily="34" charset="0"/>
              </a:rPr>
              <a:t>10x10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Blob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analysis</a:t>
            </a: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Centroid location in pixels</a:t>
            </a: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Area in pixels (affected by shadow)</a:t>
            </a:r>
          </a:p>
          <a:p>
            <a:r>
              <a:rPr lang="en-US" altLang="en-US" sz="28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Boundary </a:t>
            </a:r>
            <a:r>
              <a:rPr lang="en-US" altLang="en-US" sz="2800" dirty="0">
                <a:solidFill>
                  <a:srgbClr val="6600FF"/>
                </a:solidFill>
                <a:latin typeface="Trebuchet MS" panose="020B0603020202020204" pitchFamily="34" charset="0"/>
              </a:rPr>
              <a:t>analysis</a:t>
            </a:r>
          </a:p>
          <a:p>
            <a:pPr lvl="1"/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Circle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fit</a:t>
            </a:r>
          </a:p>
          <a:p>
            <a:pPr lvl="1"/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Ball </a:t>
            </a:r>
            <a:r>
              <a:rPr lang="en-US" altLang="en-US" sz="2400" dirty="0">
                <a:solidFill>
                  <a:srgbClr val="6600FF"/>
                </a:solidFill>
                <a:latin typeface="Trebuchet MS" panose="020B0603020202020204" pitchFamily="34" charset="0"/>
              </a:rPr>
              <a:t>diameter in </a:t>
            </a:r>
            <a:r>
              <a:rPr lang="en-US" altLang="en-US" sz="2400" dirty="0" smtClean="0">
                <a:solidFill>
                  <a:srgbClr val="6600FF"/>
                </a:solidFill>
                <a:latin typeface="Trebuchet MS" panose="020B0603020202020204" pitchFamily="34" charset="0"/>
              </a:rPr>
              <a:t>pixels</a:t>
            </a:r>
            <a:endParaRPr lang="en-US" altLang="en-US" sz="2400" dirty="0">
              <a:solidFill>
                <a:srgbClr val="6600FF"/>
              </a:solidFill>
              <a:latin typeface="Trebuchet MS" panose="020B0603020202020204" pitchFamily="34" charset="0"/>
            </a:endParaRPr>
          </a:p>
          <a:p>
            <a:endParaRPr lang="en-US" altLang="en-US" sz="2800" dirty="0" smtClean="0">
              <a:solidFill>
                <a:srgbClr val="66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1" y="240636"/>
            <a:ext cx="2327563" cy="130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4" y="1673063"/>
            <a:ext cx="2050472" cy="2115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49" y="3911803"/>
            <a:ext cx="1933326" cy="1948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55" y="4608648"/>
            <a:ext cx="2038786" cy="21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5454650"/>
            <a:ext cx="2197100" cy="1403350"/>
            <a:chOff x="0" y="3436"/>
            <a:chExt cx="1384" cy="884"/>
          </a:xfrm>
        </p:grpSpPr>
        <p:pic>
          <p:nvPicPr>
            <p:cNvPr id="45060" name="Picture 4" descr="j01998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8"/>
              <a:ext cx="73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344" y="3436"/>
              <a:ext cx="10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experimental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kinematics</a:t>
              </a:r>
            </a:p>
            <a:p>
              <a:r>
                <a:rPr lang="en-US" altLang="en-US" b="1">
                  <a:solidFill>
                    <a:srgbClr val="376092"/>
                  </a:solidFill>
                  <a:latin typeface="Trebuchet MS" panose="020B0603020202020204" pitchFamily="34" charset="0"/>
                </a:rPr>
                <a:t>        lab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46100" y="-21592"/>
            <a:ext cx="8229600" cy="10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376092"/>
                </a:solidFill>
                <a:latin typeface="Trebuchet MS" panose="020B0603020202020204" pitchFamily="34" charset="0"/>
              </a:rPr>
              <a:t>Video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4" y="802066"/>
            <a:ext cx="4117109" cy="308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47" y="802066"/>
            <a:ext cx="4117109" cy="3087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82" y="4023447"/>
            <a:ext cx="3687329" cy="27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881</Words>
  <Application>Microsoft Office PowerPoint</Application>
  <PresentationFormat>On-screen Show (4:3)</PresentationFormat>
  <Paragraphs>296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Office Theme</vt:lpstr>
      <vt:lpstr>Video Measurement of Golf Green Putting Speed Using a Cellphone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 of Some Length</dc:title>
  <dc:creator>Chris</dc:creator>
  <cp:lastModifiedBy>H J Sommer</cp:lastModifiedBy>
  <cp:revision>98</cp:revision>
  <dcterms:created xsi:type="dcterms:W3CDTF">2010-03-16T03:00:20Z</dcterms:created>
  <dcterms:modified xsi:type="dcterms:W3CDTF">2018-07-12T14:01:53Z</dcterms:modified>
</cp:coreProperties>
</file>